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4" r:id="rId5"/>
    <p:sldMasterId id="2147483676" r:id="rId6"/>
    <p:sldMasterId id="2147483680" r:id="rId7"/>
  </p:sldMasterIdLst>
  <p:notesMasterIdLst>
    <p:notesMasterId r:id="rId21"/>
  </p:notesMasterIdLst>
  <p:sldIdLst>
    <p:sldId id="262" r:id="rId8"/>
    <p:sldId id="265" r:id="rId9"/>
    <p:sldId id="273" r:id="rId10"/>
    <p:sldId id="278" r:id="rId11"/>
    <p:sldId id="279" r:id="rId12"/>
    <p:sldId id="280" r:id="rId13"/>
    <p:sldId id="281" r:id="rId14"/>
    <p:sldId id="282" r:id="rId15"/>
    <p:sldId id="287" r:id="rId16"/>
    <p:sldId id="283" r:id="rId17"/>
    <p:sldId id="284" r:id="rId18"/>
    <p:sldId id="285" r:id="rId19"/>
    <p:sldId id="286" r:id="rId2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PT Guideline" id="{B7CD1A0A-13E4-4311-8DF7-A44C2A40F0BC}">
          <p14:sldIdLst>
            <p14:sldId id="262"/>
            <p14:sldId id="265"/>
            <p14:sldId id="273"/>
            <p14:sldId id="278"/>
            <p14:sldId id="279"/>
            <p14:sldId id="280"/>
            <p14:sldId id="281"/>
            <p14:sldId id="282"/>
            <p14:sldId id="287"/>
            <p14:sldId id="283"/>
            <p14:sldId id="284"/>
            <p14:sldId id="285"/>
            <p14:sldId id="286"/>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0F80"/>
    <a:srgbClr val="581D53"/>
    <a:srgbClr val="A02842"/>
    <a:srgbClr val="78787A"/>
    <a:srgbClr val="A12944"/>
    <a:srgbClr val="000000"/>
    <a:srgbClr val="FFFFFF"/>
    <a:srgbClr val="A32943"/>
    <a:srgbClr val="E391A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5" autoAdjust="0"/>
    <p:restoredTop sz="94660"/>
  </p:normalViewPr>
  <p:slideViewPr>
    <p:cSldViewPr snapToGrid="0">
      <p:cViewPr varScale="1">
        <p:scale>
          <a:sx n="111" d="100"/>
          <a:sy n="111" d="100"/>
        </p:scale>
        <p:origin x="1356" y="96"/>
      </p:cViewPr>
      <p:guideLst>
        <p:guide orient="horz" pos="2160"/>
        <p:guide pos="3120"/>
      </p:guideLst>
    </p:cSldViewPr>
  </p:slideViewPr>
  <p:notesTextViewPr>
    <p:cViewPr>
      <p:scale>
        <a:sx n="3" d="2"/>
        <a:sy n="3" d="2"/>
      </p:scale>
      <p:origin x="0" y="0"/>
    </p:cViewPr>
  </p:notesTextViewPr>
  <p:notesViewPr>
    <p:cSldViewPr snapToGrid="0">
      <p:cViewPr varScale="1">
        <p:scale>
          <a:sx n="94" d="100"/>
          <a:sy n="94" d="100"/>
        </p:scale>
        <p:origin x="406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9413D-BBCD-47EA-98B5-5BC3624EAC25}" type="datetimeFigureOut">
              <a:rPr lang="ko-KR" altLang="en-US" smtClean="0"/>
              <a:t>2026-01-14</a:t>
            </a:fld>
            <a:endParaRPr lang="ko-KR" altLang="en-US"/>
          </a:p>
        </p:txBody>
      </p:sp>
      <p:sp>
        <p:nvSpPr>
          <p:cNvPr id="4" name="슬라이드 이미지 개체 틀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59AA6-72BF-4449-A1C4-F94D43BF2DB2}" type="slidenum">
              <a:rPr lang="ko-KR" altLang="en-US" smtClean="0"/>
              <a:t>‹#›</a:t>
            </a:fld>
            <a:endParaRPr lang="ko-KR" altLang="en-US"/>
          </a:p>
        </p:txBody>
      </p:sp>
    </p:spTree>
    <p:extLst>
      <p:ext uri="{BB962C8B-B14F-4D97-AF65-F5344CB8AC3E}">
        <p14:creationId xmlns:p14="http://schemas.microsoft.com/office/powerpoint/2010/main" val="319470798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296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내용 개체 틀 2">
            <a:extLst>
              <a:ext uri="{FF2B5EF4-FFF2-40B4-BE49-F238E27FC236}">
                <a16:creationId xmlns:a16="http://schemas.microsoft.com/office/drawing/2014/main" id="{32F3D432-9A1D-480B-BBAD-BBDC1B825AAD}"/>
              </a:ext>
            </a:extLst>
          </p:cNvPr>
          <p:cNvSpPr>
            <a:spLocks noGrp="1"/>
          </p:cNvSpPr>
          <p:nvPr>
            <p:ph idx="13"/>
          </p:nvPr>
        </p:nvSpPr>
        <p:spPr>
          <a:xfrm>
            <a:off x="358920" y="861776"/>
            <a:ext cx="9066068" cy="5518242"/>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6" name="제목 1">
            <a:extLst>
              <a:ext uri="{FF2B5EF4-FFF2-40B4-BE49-F238E27FC236}">
                <a16:creationId xmlns:a16="http://schemas.microsoft.com/office/drawing/2014/main" id="{D93F33DC-26F5-47E7-8877-E4D9221278E8}"/>
              </a:ext>
            </a:extLst>
          </p:cNvPr>
          <p:cNvSpPr>
            <a:spLocks noGrp="1"/>
          </p:cNvSpPr>
          <p:nvPr>
            <p:ph type="title"/>
          </p:nvPr>
        </p:nvSpPr>
        <p:spPr>
          <a:xfrm>
            <a:off x="358919" y="94961"/>
            <a:ext cx="9066069" cy="590839"/>
          </a:xfrm>
          <a:prstGeom prst="rect">
            <a:avLst/>
          </a:prstGeom>
        </p:spPr>
        <p:txBody>
          <a:bodyPr anchor="ctr"/>
          <a:lstStyle>
            <a:lvl1pPr>
              <a:defRPr sz="2000"/>
            </a:lvl1pPr>
          </a:lstStyle>
          <a:p>
            <a:r>
              <a:rPr lang="ko-KR" altLang="en-US" dirty="0"/>
              <a:t>마스터 제목 스타일 편집</a:t>
            </a:r>
          </a:p>
        </p:txBody>
      </p:sp>
    </p:spTree>
    <p:extLst>
      <p:ext uri="{BB962C8B-B14F-4D97-AF65-F5344CB8AC3E}">
        <p14:creationId xmlns:p14="http://schemas.microsoft.com/office/powerpoint/2010/main" val="136619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80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35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931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직사각형 8"/>
          <p:cNvSpPr/>
          <p:nvPr userDrawn="1"/>
        </p:nvSpPr>
        <p:spPr>
          <a:xfrm>
            <a:off x="0" y="0"/>
            <a:ext cx="3570890" cy="95311"/>
          </a:xfrm>
          <a:prstGeom prst="rect">
            <a:avLst/>
          </a:prstGeom>
          <a:solidFill>
            <a:srgbClr val="787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직사각형 9"/>
          <p:cNvSpPr/>
          <p:nvPr userDrawn="1"/>
        </p:nvSpPr>
        <p:spPr>
          <a:xfrm>
            <a:off x="3050628" y="6772183"/>
            <a:ext cx="6855372" cy="95311"/>
          </a:xfrm>
          <a:prstGeom prst="rect">
            <a:avLst/>
          </a:prstGeom>
          <a:solidFill>
            <a:srgbClr val="A1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래픽 6">
            <a:extLst>
              <a:ext uri="{FF2B5EF4-FFF2-40B4-BE49-F238E27FC236}">
                <a16:creationId xmlns:a16="http://schemas.microsoft.com/office/drawing/2014/main" id="{9072EDB8-8B75-483A-AE39-D774E8C4823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60874" y="348915"/>
            <a:ext cx="1844169" cy="397761"/>
          </a:xfrm>
          <a:prstGeom prst="rect">
            <a:avLst/>
          </a:prstGeom>
        </p:spPr>
      </p:pic>
    </p:spTree>
    <p:extLst>
      <p:ext uri="{BB962C8B-B14F-4D97-AF65-F5344CB8AC3E}">
        <p14:creationId xmlns:p14="http://schemas.microsoft.com/office/powerpoint/2010/main" val="2117072028"/>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직선 연결선 6"/>
          <p:cNvCxnSpPr/>
          <p:nvPr userDrawn="1"/>
        </p:nvCxnSpPr>
        <p:spPr>
          <a:xfrm flipV="1">
            <a:off x="0" y="6840167"/>
            <a:ext cx="9906000" cy="535"/>
          </a:xfrm>
          <a:prstGeom prst="line">
            <a:avLst/>
          </a:prstGeom>
          <a:ln w="38100">
            <a:solidFill>
              <a:srgbClr val="A32943"/>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userDrawn="1"/>
        </p:nvCxnSpPr>
        <p:spPr>
          <a:xfrm>
            <a:off x="364716" y="753871"/>
            <a:ext cx="9065034" cy="0"/>
          </a:xfrm>
          <a:prstGeom prst="line">
            <a:avLst/>
          </a:prstGeom>
          <a:ln>
            <a:solidFill>
              <a:srgbClr val="A02842"/>
            </a:solidFill>
          </a:ln>
        </p:spPr>
        <p:style>
          <a:lnRef idx="1">
            <a:schemeClr val="accent1"/>
          </a:lnRef>
          <a:fillRef idx="0">
            <a:schemeClr val="accent1"/>
          </a:fillRef>
          <a:effectRef idx="0">
            <a:schemeClr val="accent1"/>
          </a:effectRef>
          <a:fontRef idx="minor">
            <a:schemeClr val="tx1"/>
          </a:fontRef>
        </p:style>
      </p:cxnSp>
      <p:sp>
        <p:nvSpPr>
          <p:cNvPr id="2" name="직사각형 1">
            <a:extLst>
              <a:ext uri="{FF2B5EF4-FFF2-40B4-BE49-F238E27FC236}">
                <a16:creationId xmlns:a16="http://schemas.microsoft.com/office/drawing/2014/main" id="{2DC64BF5-31CB-415D-8654-C7FCDBC5AEF6}"/>
              </a:ext>
            </a:extLst>
          </p:cNvPr>
          <p:cNvSpPr/>
          <p:nvPr userDrawn="1"/>
        </p:nvSpPr>
        <p:spPr>
          <a:xfrm>
            <a:off x="1274679" y="6506237"/>
            <a:ext cx="1669047" cy="200055"/>
          </a:xfrm>
          <a:prstGeom prst="rect">
            <a:avLst/>
          </a:prstGeom>
        </p:spPr>
        <p:txBody>
          <a:bodyPr wrap="none">
            <a:spAutoFit/>
          </a:bodyPr>
          <a:lstStyle/>
          <a:p>
            <a:r>
              <a:rPr lang="en-US" altLang="ko-KR" sz="700" dirty="0">
                <a:solidFill>
                  <a:srgbClr val="777777"/>
                </a:solidFill>
                <a:ea typeface="돋움" pitchFamily="50" charset="-127"/>
              </a:rPr>
              <a:t>© Suprema Inc. All rights reserved.</a:t>
            </a:r>
            <a:endParaRPr lang="ko-KR" altLang="en-US" sz="1600" dirty="0"/>
          </a:p>
        </p:txBody>
      </p:sp>
      <p:pic>
        <p:nvPicPr>
          <p:cNvPr id="9" name="그림 8" descr="시계, 그리기이(가) 표시된 사진&#10;&#10;자동 생성된 설명">
            <a:extLst>
              <a:ext uri="{FF2B5EF4-FFF2-40B4-BE49-F238E27FC236}">
                <a16:creationId xmlns:a16="http://schemas.microsoft.com/office/drawing/2014/main" id="{631631EA-C7E2-44F2-823F-67ECF9BCE86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9723" b="9101"/>
          <a:stretch/>
        </p:blipFill>
        <p:spPr>
          <a:xfrm>
            <a:off x="264465" y="6354462"/>
            <a:ext cx="1040950" cy="385444"/>
          </a:xfrm>
          <a:prstGeom prst="rect">
            <a:avLst/>
          </a:prstGeom>
        </p:spPr>
      </p:pic>
    </p:spTree>
    <p:extLst>
      <p:ext uri="{BB962C8B-B14F-4D97-AF65-F5344CB8AC3E}">
        <p14:creationId xmlns:p14="http://schemas.microsoft.com/office/powerpoint/2010/main" val="942452718"/>
      </p:ext>
    </p:extLst>
  </p:cSld>
  <p:clrMap bg1="lt1" tx1="dk1" bg2="lt2" tx2="dk2" accent1="accent1" accent2="accent2" accent3="accent3" accent4="accent4" accent5="accent5" accent6="accent6" hlink="hlink" folHlink="folHlink"/>
  <p:sldLayoutIdLst>
    <p:sldLayoutId id="2147483675" r:id="rId1"/>
    <p:sldLayoutId id="2147483679" r:id="rId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직선 연결선 3">
            <a:extLst>
              <a:ext uri="{FF2B5EF4-FFF2-40B4-BE49-F238E27FC236}">
                <a16:creationId xmlns:a16="http://schemas.microsoft.com/office/drawing/2014/main" id="{6A9783EE-025B-44A8-8282-A48D9DF1D555}"/>
              </a:ext>
            </a:extLst>
          </p:cNvPr>
          <p:cNvCxnSpPr/>
          <p:nvPr userDrawn="1"/>
        </p:nvCxnSpPr>
        <p:spPr>
          <a:xfrm flipV="1">
            <a:off x="0" y="6840167"/>
            <a:ext cx="9906000" cy="535"/>
          </a:xfrm>
          <a:prstGeom prst="line">
            <a:avLst/>
          </a:prstGeom>
          <a:ln w="38100">
            <a:solidFill>
              <a:srgbClr val="A32943"/>
            </a:solidFill>
          </a:ln>
        </p:spPr>
        <p:style>
          <a:lnRef idx="1">
            <a:schemeClr val="accent1"/>
          </a:lnRef>
          <a:fillRef idx="0">
            <a:schemeClr val="accent1"/>
          </a:fillRef>
          <a:effectRef idx="0">
            <a:schemeClr val="accent1"/>
          </a:effectRef>
          <a:fontRef idx="minor">
            <a:schemeClr val="tx1"/>
          </a:fontRef>
        </p:style>
      </p:cxnSp>
      <p:sp>
        <p:nvSpPr>
          <p:cNvPr id="5" name="직사각형 4">
            <a:extLst>
              <a:ext uri="{FF2B5EF4-FFF2-40B4-BE49-F238E27FC236}">
                <a16:creationId xmlns:a16="http://schemas.microsoft.com/office/drawing/2014/main" id="{664523EF-F38A-47C7-80D0-559E89E8BA9C}"/>
              </a:ext>
            </a:extLst>
          </p:cNvPr>
          <p:cNvSpPr/>
          <p:nvPr userDrawn="1"/>
        </p:nvSpPr>
        <p:spPr>
          <a:xfrm>
            <a:off x="111609" y="6073213"/>
            <a:ext cx="9647114" cy="682495"/>
          </a:xfrm>
          <a:prstGeom prst="rect">
            <a:avLst/>
          </a:prstGeom>
        </p:spPr>
        <p:txBody>
          <a:bodyPr wrap="square">
            <a:spAutoFit/>
          </a:bodyPr>
          <a:lstStyle/>
          <a:p>
            <a:pPr fontAlgn="auto">
              <a:spcBef>
                <a:spcPct val="15000"/>
              </a:spcBef>
              <a:spcAft>
                <a:spcPct val="15000"/>
              </a:spcAft>
              <a:defRPr/>
            </a:pPr>
            <a:r>
              <a:rPr lang="en-US" altLang="ko-KR" sz="650" b="0" u="sng" dirty="0">
                <a:solidFill>
                  <a:schemeClr val="bg1">
                    <a:lumMod val="50000"/>
                  </a:schemeClr>
                </a:solidFill>
                <a:latin typeface="Noto Sans KR Medium" panose="020B0600000000000000" pitchFamily="34" charset="-127"/>
                <a:ea typeface="Noto Sans KR Medium" panose="020B0600000000000000" pitchFamily="34" charset="-127"/>
              </a:rPr>
              <a:t>DISCLAIMER</a:t>
            </a:r>
            <a:endParaRPr lang="en-US" altLang="ko-KR" sz="650" b="0" i="1" u="sng" dirty="0">
              <a:solidFill>
                <a:schemeClr val="bg1">
                  <a:lumMod val="50000"/>
                </a:schemeClr>
              </a:solidFill>
              <a:latin typeface="Noto Sans KR Medium" panose="020B0600000000000000" pitchFamily="34" charset="-127"/>
              <a:ea typeface="Noto Sans KR Medium" panose="020B0600000000000000" pitchFamily="34" charset="-127"/>
            </a:endParaRPr>
          </a:p>
          <a:p>
            <a:pPr fontAlgn="auto">
              <a:spcBef>
                <a:spcPct val="30000"/>
              </a:spcBef>
              <a:spcAft>
                <a:spcPct val="15000"/>
              </a:spcAft>
              <a:defRPr/>
            </a:pPr>
            <a:r>
              <a:rPr lang="en-US" altLang="zh-CN" sz="650" dirty="0">
                <a:solidFill>
                  <a:schemeClr val="bg1">
                    <a:lumMod val="50000"/>
                  </a:schemeClr>
                </a:solidFill>
                <a:latin typeface="Noto Sans KR Light" panose="020B0300000000000000" pitchFamily="34" charset="-127"/>
                <a:ea typeface="Noto Sans KR Light" panose="020B0300000000000000" pitchFamily="34" charset="-127"/>
                <a:cs typeface="Tahoma" pitchFamily="34" charset="0"/>
              </a:rPr>
              <a:t>This presentation is solely for the use of Suprema’s</a:t>
            </a:r>
            <a:r>
              <a:rPr lang="en-US" altLang="zh-CN" sz="650" baseline="0" dirty="0">
                <a:solidFill>
                  <a:schemeClr val="bg1">
                    <a:lumMod val="50000"/>
                  </a:schemeClr>
                </a:solidFill>
                <a:latin typeface="Noto Sans KR Light" panose="020B0300000000000000" pitchFamily="34" charset="-127"/>
                <a:ea typeface="Noto Sans KR Light" panose="020B0300000000000000" pitchFamily="34" charset="-127"/>
                <a:cs typeface="Tahoma" pitchFamily="34" charset="0"/>
              </a:rPr>
              <a:t> employees</a:t>
            </a:r>
            <a:r>
              <a:rPr lang="en-US" altLang="zh-CN" sz="650" dirty="0">
                <a:solidFill>
                  <a:schemeClr val="bg1">
                    <a:lumMod val="50000"/>
                  </a:schemeClr>
                </a:solidFill>
                <a:latin typeface="Noto Sans KR Light" panose="020B0300000000000000" pitchFamily="34" charset="-127"/>
                <a:ea typeface="Noto Sans KR Light" panose="020B0300000000000000" pitchFamily="34" charset="-127"/>
                <a:cs typeface="Tahoma" pitchFamily="34" charset="0"/>
              </a:rPr>
              <a:t>. No part of this material may be circulated, quoted, or reproduced for distribution outside the customer’s organization without prior written approval from Suprema Inc. This material was prepared by Suprema Inc. solely for informative purpose and was not independently verified. </a:t>
            </a:r>
            <a:r>
              <a:rPr lang="en-US" altLang="ko-KR" sz="650" dirty="0">
                <a:solidFill>
                  <a:schemeClr val="bg1">
                    <a:lumMod val="50000"/>
                  </a:schemeClr>
                </a:solidFill>
                <a:latin typeface="Noto Sans KR Light" panose="020B0300000000000000" pitchFamily="34" charset="-127"/>
                <a:ea typeface="Noto Sans KR Light" panose="020B0300000000000000" pitchFamily="34" charset="-127"/>
                <a:cs typeface="Tahoma" pitchFamily="34" charset="0"/>
              </a:rPr>
              <a:t>No representations or warranties, express or implied, are made as to, and no reliance should be placed on, the accuracy, fairness or completeness of the information presented or contained in this presentation. </a:t>
            </a:r>
          </a:p>
          <a:p>
            <a:pPr fontAlgn="auto">
              <a:spcBef>
                <a:spcPct val="30000"/>
              </a:spcBef>
              <a:spcAft>
                <a:spcPct val="15000"/>
              </a:spcAft>
              <a:defRPr/>
            </a:pPr>
            <a:r>
              <a:rPr lang="en-US" altLang="ko-KR" sz="650" dirty="0">
                <a:solidFill>
                  <a:schemeClr val="bg1">
                    <a:lumMod val="50000"/>
                  </a:schemeClr>
                </a:solidFill>
                <a:latin typeface="Noto Sans KR Light" panose="020B0300000000000000" pitchFamily="34" charset="-127"/>
                <a:ea typeface="Noto Sans KR Light" panose="020B0300000000000000" pitchFamily="34" charset="-127"/>
              </a:rPr>
              <a:t>© Suprema Inc. All rights reserved.</a:t>
            </a:r>
          </a:p>
        </p:txBody>
      </p:sp>
    </p:spTree>
    <p:extLst>
      <p:ext uri="{BB962C8B-B14F-4D97-AF65-F5344CB8AC3E}">
        <p14:creationId xmlns:p14="http://schemas.microsoft.com/office/powerpoint/2010/main" val="194032661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607D246-E9BB-4701-BC64-A956F5D029F2}"/>
              </a:ext>
            </a:extLst>
          </p:cNvPr>
          <p:cNvSpPr/>
          <p:nvPr userDrawn="1"/>
        </p:nvSpPr>
        <p:spPr>
          <a:xfrm>
            <a:off x="0" y="0"/>
            <a:ext cx="9906000" cy="95311"/>
          </a:xfrm>
          <a:prstGeom prst="rect">
            <a:avLst/>
          </a:prstGeom>
          <a:solidFill>
            <a:srgbClr val="787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직사각형 8">
            <a:extLst>
              <a:ext uri="{FF2B5EF4-FFF2-40B4-BE49-F238E27FC236}">
                <a16:creationId xmlns:a16="http://schemas.microsoft.com/office/drawing/2014/main" id="{E7FACFFB-1BBB-4FD9-A5B5-09FFC18E615A}"/>
              </a:ext>
            </a:extLst>
          </p:cNvPr>
          <p:cNvSpPr/>
          <p:nvPr userDrawn="1"/>
        </p:nvSpPr>
        <p:spPr>
          <a:xfrm>
            <a:off x="0" y="6772183"/>
            <a:ext cx="9906000" cy="85817"/>
          </a:xfrm>
          <a:prstGeom prst="rect">
            <a:avLst/>
          </a:prstGeom>
          <a:solidFill>
            <a:srgbClr val="A12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래픽 6">
            <a:extLst>
              <a:ext uri="{FF2B5EF4-FFF2-40B4-BE49-F238E27FC236}">
                <a16:creationId xmlns:a16="http://schemas.microsoft.com/office/drawing/2014/main" id="{0F20AF78-096B-4115-90EB-0C6D79E73C9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15274" y="5470811"/>
            <a:ext cx="1675452" cy="361371"/>
          </a:xfrm>
          <a:prstGeom prst="rect">
            <a:avLst/>
          </a:prstGeom>
        </p:spPr>
      </p:pic>
    </p:spTree>
    <p:extLst>
      <p:ext uri="{BB962C8B-B14F-4D97-AF65-F5344CB8AC3E}">
        <p14:creationId xmlns:p14="http://schemas.microsoft.com/office/powerpoint/2010/main" val="1645759971"/>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192.168.46.135/" TargetMode="External"/><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9">
            <a:extLst>
              <a:ext uri="{FF2B5EF4-FFF2-40B4-BE49-F238E27FC236}">
                <a16:creationId xmlns:a16="http://schemas.microsoft.com/office/drawing/2014/main" id="{33A822F3-7310-4930-8A20-4DD3760CD46C}"/>
              </a:ext>
            </a:extLst>
          </p:cNvPr>
          <p:cNvSpPr txBox="1">
            <a:spLocks noChangeArrowheads="1"/>
          </p:cNvSpPr>
          <p:nvPr/>
        </p:nvSpPr>
        <p:spPr bwMode="auto">
          <a:xfrm>
            <a:off x="851142" y="2311703"/>
            <a:ext cx="3306340" cy="1754326"/>
          </a:xfrm>
          <a:prstGeom prst="rect">
            <a:avLst/>
          </a:prstGeom>
          <a:noFill/>
          <a:ln w="9525">
            <a:noFill/>
            <a:miter lim="800000"/>
            <a:headEnd/>
            <a:tailEnd/>
          </a:ln>
          <a:effectLst/>
        </p:spPr>
        <p:txBody>
          <a:bodyPr wrap="square">
            <a:spAutoFit/>
          </a:bodyPr>
          <a:lstStyle/>
          <a:p>
            <a:pPr>
              <a:defRPr/>
            </a:pPr>
            <a:r>
              <a:rPr lang="en-US" altLang="ko-KR" sz="3600" b="1" dirty="0">
                <a:solidFill>
                  <a:schemeClr val="tx1">
                    <a:lumMod val="85000"/>
                    <a:lumOff val="15000"/>
                  </a:schemeClr>
                </a:solidFill>
                <a:latin typeface="Montserrat" panose="00000500000000000000" pitchFamily="2" charset="0"/>
                <a:cs typeface="Arial Unicode MS" pitchFamily="50" charset="-127"/>
              </a:rPr>
              <a:t>Suprema Unity Integration</a:t>
            </a:r>
            <a:endParaRPr lang="ko-KR" altLang="en-US" sz="3600" b="1" dirty="0">
              <a:solidFill>
                <a:schemeClr val="tx1">
                  <a:lumMod val="85000"/>
                  <a:lumOff val="15000"/>
                </a:schemeClr>
              </a:solidFill>
              <a:latin typeface="Montserrat" panose="00000500000000000000" pitchFamily="2" charset="0"/>
              <a:cs typeface="Arial Unicode MS" pitchFamily="50" charset="-127"/>
            </a:endParaRPr>
          </a:p>
        </p:txBody>
      </p:sp>
      <p:sp>
        <p:nvSpPr>
          <p:cNvPr id="20" name="TextBox 8">
            <a:extLst>
              <a:ext uri="{FF2B5EF4-FFF2-40B4-BE49-F238E27FC236}">
                <a16:creationId xmlns:a16="http://schemas.microsoft.com/office/drawing/2014/main" id="{0CACDA05-C352-4F73-84AE-743EB288A741}"/>
              </a:ext>
            </a:extLst>
          </p:cNvPr>
          <p:cNvSpPr txBox="1">
            <a:spLocks noChangeArrowheads="1"/>
          </p:cNvSpPr>
          <p:nvPr/>
        </p:nvSpPr>
        <p:spPr bwMode="auto">
          <a:xfrm>
            <a:off x="877143" y="4310910"/>
            <a:ext cx="4296561" cy="307777"/>
          </a:xfrm>
          <a:prstGeom prst="rect">
            <a:avLst/>
          </a:prstGeom>
          <a:noFill/>
          <a:ln w="9525">
            <a:noFill/>
            <a:miter lim="800000"/>
            <a:headEnd/>
            <a:tailEnd/>
          </a:ln>
        </p:spPr>
        <p:txBody>
          <a:bodyPr wrap="none">
            <a:spAutoFit/>
          </a:bodyPr>
          <a:lstStyle/>
          <a:p>
            <a:pPr>
              <a:defRPr/>
            </a:pPr>
            <a:r>
              <a:rPr lang="en-US" altLang="ko-KR" sz="1400" dirty="0">
                <a:solidFill>
                  <a:srgbClr val="969696"/>
                </a:solidFill>
              </a:rPr>
              <a:t>George Cartlidge – 2</a:t>
            </a:r>
            <a:r>
              <a:rPr lang="en-US" altLang="ko-KR" sz="1400" baseline="30000" dirty="0">
                <a:solidFill>
                  <a:srgbClr val="969696"/>
                </a:solidFill>
              </a:rPr>
              <a:t>nd</a:t>
            </a:r>
            <a:r>
              <a:rPr lang="en-US" altLang="ko-KR" sz="1400" dirty="0">
                <a:solidFill>
                  <a:srgbClr val="969696"/>
                </a:solidFill>
              </a:rPr>
              <a:t> Line Technical Support/Developer</a:t>
            </a:r>
            <a:endParaRPr lang="ko-KR" altLang="en-US" sz="1200" dirty="0">
              <a:solidFill>
                <a:schemeClr val="tx1">
                  <a:lumMod val="50000"/>
                  <a:lumOff val="50000"/>
                </a:schemeClr>
              </a:solidFill>
              <a:cs typeface="Arial Unicode MS" pitchFamily="50" charset="-127"/>
            </a:endParaRPr>
          </a:p>
        </p:txBody>
      </p:sp>
      <p:cxnSp>
        <p:nvCxnSpPr>
          <p:cNvPr id="7" name="직선 연결선 6">
            <a:extLst>
              <a:ext uri="{FF2B5EF4-FFF2-40B4-BE49-F238E27FC236}">
                <a16:creationId xmlns:a16="http://schemas.microsoft.com/office/drawing/2014/main" id="{2307C957-6B24-40FF-B95E-1748D6083953}"/>
              </a:ext>
            </a:extLst>
          </p:cNvPr>
          <p:cNvCxnSpPr/>
          <p:nvPr/>
        </p:nvCxnSpPr>
        <p:spPr>
          <a:xfrm>
            <a:off x="955266" y="4192396"/>
            <a:ext cx="5213170" cy="0"/>
          </a:xfrm>
          <a:prstGeom prst="line">
            <a:avLst/>
          </a:prstGeom>
          <a:ln>
            <a:solidFill>
              <a:srgbClr val="A028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744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69096-2568-3636-0DD1-4A7A1B4A19FA}"/>
            </a:ext>
          </a:extLst>
        </p:cNvPr>
        <p:cNvGrpSpPr/>
        <p:nvPr/>
      </p:nvGrpSpPr>
      <p:grpSpPr>
        <a:xfrm>
          <a:off x="0" y="0"/>
          <a:ext cx="0" cy="0"/>
          <a:chOff x="0" y="0"/>
          <a:chExt cx="0" cy="0"/>
        </a:xfrm>
      </p:grpSpPr>
      <p:sp>
        <p:nvSpPr>
          <p:cNvPr id="2" name="TextBox 9">
            <a:extLst>
              <a:ext uri="{FF2B5EF4-FFF2-40B4-BE49-F238E27FC236}">
                <a16:creationId xmlns:a16="http://schemas.microsoft.com/office/drawing/2014/main" id="{163DDAFF-C55E-76DB-A0DB-A05DF505935D}"/>
              </a:ext>
            </a:extLst>
          </p:cNvPr>
          <p:cNvSpPr txBox="1">
            <a:spLocks noChangeArrowheads="1"/>
          </p:cNvSpPr>
          <p:nvPr/>
        </p:nvSpPr>
        <p:spPr bwMode="auto">
          <a:xfrm>
            <a:off x="228275" y="364853"/>
            <a:ext cx="6818284" cy="400110"/>
          </a:xfrm>
          <a:prstGeom prst="rect">
            <a:avLst/>
          </a:prstGeom>
          <a:noFill/>
          <a:ln w="9525">
            <a:noFill/>
            <a:miter lim="800000"/>
            <a:headEnd/>
            <a:tailEnd/>
          </a:ln>
          <a:effectLst/>
        </p:spPr>
        <p:txBody>
          <a:bodyPr wrap="square">
            <a:spAutoFit/>
          </a:bodyPr>
          <a:lstStyle/>
          <a:p>
            <a:pPr>
              <a:defRPr/>
            </a:pPr>
            <a:r>
              <a:rPr lang="en-US" altLang="ko-KR" sz="2000" b="1" dirty="0">
                <a:latin typeface="Montserrat SemiBold" panose="00000700000000000000" pitchFamily="2" charset="0"/>
                <a:cs typeface="Arial Unicode MS" pitchFamily="50" charset="-127"/>
              </a:rPr>
              <a:t>General Usage</a:t>
            </a:r>
          </a:p>
        </p:txBody>
      </p:sp>
      <p:sp>
        <p:nvSpPr>
          <p:cNvPr id="5" name="직사각형 4">
            <a:extLst>
              <a:ext uri="{FF2B5EF4-FFF2-40B4-BE49-F238E27FC236}">
                <a16:creationId xmlns:a16="http://schemas.microsoft.com/office/drawing/2014/main" id="{D64E7D47-7137-B60F-ED06-4A662B74CDDD}"/>
              </a:ext>
            </a:extLst>
          </p:cNvPr>
          <p:cNvSpPr/>
          <p:nvPr/>
        </p:nvSpPr>
        <p:spPr>
          <a:xfrm>
            <a:off x="4570059" y="812638"/>
            <a:ext cx="4953000" cy="215444"/>
          </a:xfrm>
          <a:prstGeom prst="rect">
            <a:avLst/>
          </a:prstGeom>
        </p:spPr>
        <p:txBody>
          <a:bodyPr>
            <a:spAutoFit/>
          </a:bodyPr>
          <a:lstStyle/>
          <a:p>
            <a:pPr algn="r" latinLnBrk="1">
              <a:defRPr/>
            </a:pPr>
            <a:r>
              <a:rPr lang="en-US" altLang="ko-KR" sz="800" dirty="0">
                <a:solidFill>
                  <a:srgbClr val="78787A"/>
                </a:solidFill>
                <a:latin typeface="+mn-ea"/>
              </a:rPr>
              <a:t>1. Installation &amp; Setup  l </a:t>
            </a:r>
            <a:r>
              <a:rPr lang="en-US" altLang="ko-KR" sz="800" dirty="0">
                <a:solidFill>
                  <a:srgbClr val="581D53"/>
                </a:solidFill>
                <a:latin typeface="+mn-ea"/>
              </a:rPr>
              <a:t>2. General Usage  </a:t>
            </a:r>
            <a:r>
              <a:rPr lang="en-US" altLang="ko-KR" sz="800" dirty="0">
                <a:solidFill>
                  <a:srgbClr val="78787A"/>
                </a:solidFill>
                <a:latin typeface="+mn-ea"/>
              </a:rPr>
              <a:t>l  3. Future/Feature Requests</a:t>
            </a:r>
            <a:endParaRPr lang="ko-KR" altLang="en-US" sz="800" dirty="0">
              <a:solidFill>
                <a:srgbClr val="78787A"/>
              </a:solidFill>
              <a:latin typeface="+mn-ea"/>
            </a:endParaRPr>
          </a:p>
        </p:txBody>
      </p:sp>
      <p:sp>
        <p:nvSpPr>
          <p:cNvPr id="17" name="TextBox 16">
            <a:extLst>
              <a:ext uri="{FF2B5EF4-FFF2-40B4-BE49-F238E27FC236}">
                <a16:creationId xmlns:a16="http://schemas.microsoft.com/office/drawing/2014/main" id="{20260BBE-CD63-0EBD-6F87-ED2012D9A75A}"/>
              </a:ext>
            </a:extLst>
          </p:cNvPr>
          <p:cNvSpPr txBox="1"/>
          <p:nvPr/>
        </p:nvSpPr>
        <p:spPr>
          <a:xfrm>
            <a:off x="410817" y="1083422"/>
            <a:ext cx="9112242" cy="584775"/>
          </a:xfrm>
          <a:prstGeom prst="rect">
            <a:avLst/>
          </a:prstGeom>
          <a:noFill/>
        </p:spPr>
        <p:txBody>
          <a:bodyPr wrap="square" rtlCol="0">
            <a:spAutoFit/>
          </a:bodyPr>
          <a:lstStyle/>
          <a:p>
            <a:r>
              <a:rPr lang="en-GB" sz="1600" dirty="0"/>
              <a:t>Once settings are entered, you can press ‘Start Service’ to kick off the background service that syncs both systems.</a:t>
            </a:r>
          </a:p>
        </p:txBody>
      </p:sp>
      <p:pic>
        <p:nvPicPr>
          <p:cNvPr id="19" name="Picture 18">
            <a:extLst>
              <a:ext uri="{FF2B5EF4-FFF2-40B4-BE49-F238E27FC236}">
                <a16:creationId xmlns:a16="http://schemas.microsoft.com/office/drawing/2014/main" id="{D8B96431-EF30-900C-8BB7-ABE6B497D609}"/>
              </a:ext>
            </a:extLst>
          </p:cNvPr>
          <p:cNvPicPr>
            <a:picLocks noChangeAspect="1"/>
          </p:cNvPicPr>
          <p:nvPr/>
        </p:nvPicPr>
        <p:blipFill>
          <a:blip r:embed="rId2"/>
          <a:stretch>
            <a:fillRect/>
          </a:stretch>
        </p:blipFill>
        <p:spPr>
          <a:xfrm>
            <a:off x="5658679" y="1423865"/>
            <a:ext cx="3582642" cy="1125581"/>
          </a:xfrm>
          <a:prstGeom prst="rect">
            <a:avLst/>
          </a:prstGeom>
        </p:spPr>
      </p:pic>
      <p:sp>
        <p:nvSpPr>
          <p:cNvPr id="20" name="TextBox 19">
            <a:extLst>
              <a:ext uri="{FF2B5EF4-FFF2-40B4-BE49-F238E27FC236}">
                <a16:creationId xmlns:a16="http://schemas.microsoft.com/office/drawing/2014/main" id="{71C5E40A-5B30-9FA3-FF62-D8AD3FF3AFAC}"/>
              </a:ext>
            </a:extLst>
          </p:cNvPr>
          <p:cNvSpPr txBox="1"/>
          <p:nvPr/>
        </p:nvSpPr>
        <p:spPr>
          <a:xfrm>
            <a:off x="410817" y="1750041"/>
            <a:ext cx="4966124" cy="830997"/>
          </a:xfrm>
          <a:prstGeom prst="rect">
            <a:avLst/>
          </a:prstGeom>
          <a:noFill/>
        </p:spPr>
        <p:txBody>
          <a:bodyPr wrap="square" rtlCol="0">
            <a:spAutoFit/>
          </a:bodyPr>
          <a:lstStyle/>
          <a:p>
            <a:r>
              <a:rPr lang="en-GB" sz="1600" dirty="0"/>
              <a:t>Once started, you can keep an eye on what is happening with the sync by using the log files (Normally in </a:t>
            </a:r>
            <a:r>
              <a:rPr lang="en-US" sz="1600" dirty="0"/>
              <a:t>logs folder within program files)</a:t>
            </a:r>
            <a:endParaRPr lang="en-GB" sz="1600" dirty="0"/>
          </a:p>
        </p:txBody>
      </p:sp>
      <p:pic>
        <p:nvPicPr>
          <p:cNvPr id="22" name="Picture 21">
            <a:extLst>
              <a:ext uri="{FF2B5EF4-FFF2-40B4-BE49-F238E27FC236}">
                <a16:creationId xmlns:a16="http://schemas.microsoft.com/office/drawing/2014/main" id="{76C41296-F4AC-4FA0-3B91-BFA2E7CD16C7}"/>
              </a:ext>
            </a:extLst>
          </p:cNvPr>
          <p:cNvPicPr>
            <a:picLocks noChangeAspect="1"/>
          </p:cNvPicPr>
          <p:nvPr/>
        </p:nvPicPr>
        <p:blipFill>
          <a:blip r:embed="rId3"/>
          <a:stretch>
            <a:fillRect/>
          </a:stretch>
        </p:blipFill>
        <p:spPr>
          <a:xfrm>
            <a:off x="553657" y="2742394"/>
            <a:ext cx="4680443" cy="1829075"/>
          </a:xfrm>
          <a:prstGeom prst="rect">
            <a:avLst/>
          </a:prstGeom>
        </p:spPr>
      </p:pic>
      <p:pic>
        <p:nvPicPr>
          <p:cNvPr id="24" name="Picture 23">
            <a:extLst>
              <a:ext uri="{FF2B5EF4-FFF2-40B4-BE49-F238E27FC236}">
                <a16:creationId xmlns:a16="http://schemas.microsoft.com/office/drawing/2014/main" id="{C05DBC3E-CECF-07A0-53E1-2E434727B648}"/>
              </a:ext>
            </a:extLst>
          </p:cNvPr>
          <p:cNvPicPr>
            <a:picLocks noChangeAspect="1"/>
          </p:cNvPicPr>
          <p:nvPr/>
        </p:nvPicPr>
        <p:blipFill>
          <a:blip r:embed="rId4"/>
          <a:stretch>
            <a:fillRect/>
          </a:stretch>
        </p:blipFill>
        <p:spPr>
          <a:xfrm>
            <a:off x="5472975" y="2609874"/>
            <a:ext cx="3666189" cy="2219243"/>
          </a:xfrm>
          <a:prstGeom prst="rect">
            <a:avLst/>
          </a:prstGeom>
        </p:spPr>
      </p:pic>
      <p:sp>
        <p:nvSpPr>
          <p:cNvPr id="25" name="TextBox 24">
            <a:extLst>
              <a:ext uri="{FF2B5EF4-FFF2-40B4-BE49-F238E27FC236}">
                <a16:creationId xmlns:a16="http://schemas.microsoft.com/office/drawing/2014/main" id="{6D814BF9-C840-3CE5-B692-B708805FBD3C}"/>
              </a:ext>
            </a:extLst>
          </p:cNvPr>
          <p:cNvSpPr txBox="1"/>
          <p:nvPr/>
        </p:nvSpPr>
        <p:spPr>
          <a:xfrm>
            <a:off x="761999" y="4990473"/>
            <a:ext cx="7984435" cy="1077218"/>
          </a:xfrm>
          <a:prstGeom prst="rect">
            <a:avLst/>
          </a:prstGeom>
          <a:noFill/>
        </p:spPr>
        <p:txBody>
          <a:bodyPr wrap="square" rtlCol="0">
            <a:spAutoFit/>
          </a:bodyPr>
          <a:lstStyle/>
          <a:p>
            <a:r>
              <a:rPr lang="en-GB" sz="1600" dirty="0"/>
              <a:t>You can see from the log above, we had a successful sync of 8 users from Avigilon Unity, within sync logic, there is also hash checking, so the integration will not needlessly upload users if the information uploaded to BioStar 2 previously has not changed)</a:t>
            </a:r>
          </a:p>
        </p:txBody>
      </p:sp>
    </p:spTree>
    <p:extLst>
      <p:ext uri="{BB962C8B-B14F-4D97-AF65-F5344CB8AC3E}">
        <p14:creationId xmlns:p14="http://schemas.microsoft.com/office/powerpoint/2010/main" val="3722023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04758-A24B-13B6-415F-DA0E05B4C88C}"/>
            </a:ext>
          </a:extLst>
        </p:cNvPr>
        <p:cNvGrpSpPr/>
        <p:nvPr/>
      </p:nvGrpSpPr>
      <p:grpSpPr>
        <a:xfrm>
          <a:off x="0" y="0"/>
          <a:ext cx="0" cy="0"/>
          <a:chOff x="0" y="0"/>
          <a:chExt cx="0" cy="0"/>
        </a:xfrm>
      </p:grpSpPr>
      <p:sp>
        <p:nvSpPr>
          <p:cNvPr id="2" name="TextBox 9">
            <a:extLst>
              <a:ext uri="{FF2B5EF4-FFF2-40B4-BE49-F238E27FC236}">
                <a16:creationId xmlns:a16="http://schemas.microsoft.com/office/drawing/2014/main" id="{F17B83F0-E35C-4EF4-7466-F4E656F27465}"/>
              </a:ext>
            </a:extLst>
          </p:cNvPr>
          <p:cNvSpPr txBox="1">
            <a:spLocks noChangeArrowheads="1"/>
          </p:cNvSpPr>
          <p:nvPr/>
        </p:nvSpPr>
        <p:spPr bwMode="auto">
          <a:xfrm>
            <a:off x="228275" y="364853"/>
            <a:ext cx="6818284" cy="400110"/>
          </a:xfrm>
          <a:prstGeom prst="rect">
            <a:avLst/>
          </a:prstGeom>
          <a:noFill/>
          <a:ln w="9525">
            <a:noFill/>
            <a:miter lim="800000"/>
            <a:headEnd/>
            <a:tailEnd/>
          </a:ln>
          <a:effectLst/>
        </p:spPr>
        <p:txBody>
          <a:bodyPr wrap="square">
            <a:spAutoFit/>
          </a:bodyPr>
          <a:lstStyle/>
          <a:p>
            <a:pPr>
              <a:defRPr/>
            </a:pPr>
            <a:r>
              <a:rPr lang="en-US" altLang="ko-KR" sz="2000" b="1" dirty="0">
                <a:latin typeface="Montserrat SemiBold" panose="00000700000000000000" pitchFamily="2" charset="0"/>
                <a:cs typeface="Arial Unicode MS" pitchFamily="50" charset="-127"/>
              </a:rPr>
              <a:t>General Usage</a:t>
            </a:r>
          </a:p>
        </p:txBody>
      </p:sp>
      <p:sp>
        <p:nvSpPr>
          <p:cNvPr id="5" name="직사각형 4">
            <a:extLst>
              <a:ext uri="{FF2B5EF4-FFF2-40B4-BE49-F238E27FC236}">
                <a16:creationId xmlns:a16="http://schemas.microsoft.com/office/drawing/2014/main" id="{073F747A-2FD0-7578-B0A3-BF1AA3A599E5}"/>
              </a:ext>
            </a:extLst>
          </p:cNvPr>
          <p:cNvSpPr/>
          <p:nvPr/>
        </p:nvSpPr>
        <p:spPr>
          <a:xfrm>
            <a:off x="4570059" y="812638"/>
            <a:ext cx="4953000" cy="215444"/>
          </a:xfrm>
          <a:prstGeom prst="rect">
            <a:avLst/>
          </a:prstGeom>
        </p:spPr>
        <p:txBody>
          <a:bodyPr>
            <a:spAutoFit/>
          </a:bodyPr>
          <a:lstStyle/>
          <a:p>
            <a:pPr algn="r" latinLnBrk="1">
              <a:defRPr/>
            </a:pPr>
            <a:r>
              <a:rPr lang="en-US" altLang="ko-KR" sz="800" dirty="0">
                <a:solidFill>
                  <a:srgbClr val="78787A"/>
                </a:solidFill>
                <a:latin typeface="+mn-ea"/>
              </a:rPr>
              <a:t>1. Installation &amp; Setup  l </a:t>
            </a:r>
            <a:r>
              <a:rPr lang="en-US" altLang="ko-KR" sz="800" dirty="0">
                <a:solidFill>
                  <a:srgbClr val="581D53"/>
                </a:solidFill>
                <a:latin typeface="+mn-ea"/>
              </a:rPr>
              <a:t>2. General Usage  </a:t>
            </a:r>
            <a:r>
              <a:rPr lang="en-US" altLang="ko-KR" sz="800" dirty="0">
                <a:solidFill>
                  <a:srgbClr val="78787A"/>
                </a:solidFill>
                <a:latin typeface="+mn-ea"/>
              </a:rPr>
              <a:t>l  3. Future/Feature Requests</a:t>
            </a:r>
            <a:endParaRPr lang="ko-KR" altLang="en-US" sz="800" dirty="0">
              <a:solidFill>
                <a:srgbClr val="78787A"/>
              </a:solidFill>
              <a:latin typeface="+mn-ea"/>
            </a:endParaRPr>
          </a:p>
        </p:txBody>
      </p:sp>
      <p:sp>
        <p:nvSpPr>
          <p:cNvPr id="17" name="TextBox 16">
            <a:extLst>
              <a:ext uri="{FF2B5EF4-FFF2-40B4-BE49-F238E27FC236}">
                <a16:creationId xmlns:a16="http://schemas.microsoft.com/office/drawing/2014/main" id="{ADA8C149-DB85-40B3-59F1-7FC19E1C1C0E}"/>
              </a:ext>
            </a:extLst>
          </p:cNvPr>
          <p:cNvSpPr txBox="1"/>
          <p:nvPr/>
        </p:nvSpPr>
        <p:spPr>
          <a:xfrm>
            <a:off x="410817" y="1083422"/>
            <a:ext cx="9112242" cy="830997"/>
          </a:xfrm>
          <a:prstGeom prst="rect">
            <a:avLst/>
          </a:prstGeom>
          <a:noFill/>
        </p:spPr>
        <p:txBody>
          <a:bodyPr wrap="square" rtlCol="0">
            <a:spAutoFit/>
          </a:bodyPr>
          <a:lstStyle/>
          <a:p>
            <a:r>
              <a:rPr lang="en-GB" sz="1600" dirty="0"/>
              <a:t>For auto sync to work, you will need to setup the required settings within Unity, the default listener port within integration is 3636 (But can be changed if needed), within Unity, this is under the collaborations section.</a:t>
            </a:r>
          </a:p>
        </p:txBody>
      </p:sp>
      <p:pic>
        <p:nvPicPr>
          <p:cNvPr id="4" name="Picture 3">
            <a:extLst>
              <a:ext uri="{FF2B5EF4-FFF2-40B4-BE49-F238E27FC236}">
                <a16:creationId xmlns:a16="http://schemas.microsoft.com/office/drawing/2014/main" id="{CF026B7F-4811-B71E-131C-0EE43BBBABA7}"/>
              </a:ext>
            </a:extLst>
          </p:cNvPr>
          <p:cNvPicPr>
            <a:picLocks noChangeAspect="1"/>
          </p:cNvPicPr>
          <p:nvPr/>
        </p:nvPicPr>
        <p:blipFill>
          <a:blip r:embed="rId2"/>
          <a:stretch>
            <a:fillRect/>
          </a:stretch>
        </p:blipFill>
        <p:spPr>
          <a:xfrm>
            <a:off x="410817" y="1871349"/>
            <a:ext cx="4015409" cy="922549"/>
          </a:xfrm>
          <a:prstGeom prst="rect">
            <a:avLst/>
          </a:prstGeom>
        </p:spPr>
      </p:pic>
      <p:pic>
        <p:nvPicPr>
          <p:cNvPr id="7" name="Picture 6">
            <a:extLst>
              <a:ext uri="{FF2B5EF4-FFF2-40B4-BE49-F238E27FC236}">
                <a16:creationId xmlns:a16="http://schemas.microsoft.com/office/drawing/2014/main" id="{6B9500A3-60BD-CBDE-CD5C-321E524F5DCD}"/>
              </a:ext>
            </a:extLst>
          </p:cNvPr>
          <p:cNvPicPr>
            <a:picLocks noChangeAspect="1"/>
          </p:cNvPicPr>
          <p:nvPr/>
        </p:nvPicPr>
        <p:blipFill>
          <a:blip r:embed="rId3"/>
          <a:stretch>
            <a:fillRect/>
          </a:stretch>
        </p:blipFill>
        <p:spPr>
          <a:xfrm>
            <a:off x="530087" y="3178206"/>
            <a:ext cx="4498860" cy="1513059"/>
          </a:xfrm>
          <a:prstGeom prst="rect">
            <a:avLst/>
          </a:prstGeom>
        </p:spPr>
      </p:pic>
      <p:sp>
        <p:nvSpPr>
          <p:cNvPr id="8" name="TextBox 7">
            <a:extLst>
              <a:ext uri="{FF2B5EF4-FFF2-40B4-BE49-F238E27FC236}">
                <a16:creationId xmlns:a16="http://schemas.microsoft.com/office/drawing/2014/main" id="{7FE85F44-12F1-524A-B533-C9D82A67ADE2}"/>
              </a:ext>
            </a:extLst>
          </p:cNvPr>
          <p:cNvSpPr txBox="1"/>
          <p:nvPr/>
        </p:nvSpPr>
        <p:spPr>
          <a:xfrm>
            <a:off x="4426226" y="1816009"/>
            <a:ext cx="5249233" cy="1077218"/>
          </a:xfrm>
          <a:prstGeom prst="rect">
            <a:avLst/>
          </a:prstGeom>
          <a:noFill/>
        </p:spPr>
        <p:txBody>
          <a:bodyPr wrap="square" rtlCol="0">
            <a:spAutoFit/>
          </a:bodyPr>
          <a:lstStyle/>
          <a:p>
            <a:r>
              <a:rPr lang="en-GB" sz="1600" dirty="0"/>
              <a:t>For the collaboration section, you will need the IP address of the server running the integration (You may need to change rule within firewall if using other port), Require TCP also needs to be enabled.</a:t>
            </a:r>
          </a:p>
        </p:txBody>
      </p:sp>
      <p:pic>
        <p:nvPicPr>
          <p:cNvPr id="10" name="Picture 9">
            <a:extLst>
              <a:ext uri="{FF2B5EF4-FFF2-40B4-BE49-F238E27FC236}">
                <a16:creationId xmlns:a16="http://schemas.microsoft.com/office/drawing/2014/main" id="{3D1CAE0D-80C6-3491-526A-8F27EC3A1E27}"/>
              </a:ext>
            </a:extLst>
          </p:cNvPr>
          <p:cNvPicPr>
            <a:picLocks noChangeAspect="1"/>
          </p:cNvPicPr>
          <p:nvPr/>
        </p:nvPicPr>
        <p:blipFill>
          <a:blip r:embed="rId4"/>
          <a:stretch>
            <a:fillRect/>
          </a:stretch>
        </p:blipFill>
        <p:spPr>
          <a:xfrm>
            <a:off x="5028947" y="3072190"/>
            <a:ext cx="2309861" cy="2223672"/>
          </a:xfrm>
          <a:prstGeom prst="rect">
            <a:avLst/>
          </a:prstGeom>
        </p:spPr>
      </p:pic>
      <p:sp>
        <p:nvSpPr>
          <p:cNvPr id="11" name="TextBox 10">
            <a:extLst>
              <a:ext uri="{FF2B5EF4-FFF2-40B4-BE49-F238E27FC236}">
                <a16:creationId xmlns:a16="http://schemas.microsoft.com/office/drawing/2014/main" id="{E97C0CF4-CB5B-5D4F-3D7D-9336FF591789}"/>
              </a:ext>
            </a:extLst>
          </p:cNvPr>
          <p:cNvSpPr txBox="1"/>
          <p:nvPr/>
        </p:nvSpPr>
        <p:spPr>
          <a:xfrm>
            <a:off x="446208" y="5057803"/>
            <a:ext cx="6073862" cy="1077218"/>
          </a:xfrm>
          <a:prstGeom prst="rect">
            <a:avLst/>
          </a:prstGeom>
          <a:noFill/>
        </p:spPr>
        <p:txBody>
          <a:bodyPr wrap="square" rtlCol="0">
            <a:spAutoFit/>
          </a:bodyPr>
          <a:lstStyle/>
          <a:p>
            <a:r>
              <a:rPr lang="en-GB" sz="1600" dirty="0"/>
              <a:t>The two screenshots here detail all the sections that need to be active, the listener will only need the User Audit member.</a:t>
            </a:r>
            <a:br>
              <a:rPr lang="en-GB" sz="1600" dirty="0"/>
            </a:br>
            <a:r>
              <a:rPr lang="en-GB" sz="1600" dirty="0"/>
              <a:t>Once connected, you will see a log that there is a connection from the Unity machine IP address.</a:t>
            </a:r>
          </a:p>
        </p:txBody>
      </p:sp>
      <p:pic>
        <p:nvPicPr>
          <p:cNvPr id="13" name="Picture 12">
            <a:extLst>
              <a:ext uri="{FF2B5EF4-FFF2-40B4-BE49-F238E27FC236}">
                <a16:creationId xmlns:a16="http://schemas.microsoft.com/office/drawing/2014/main" id="{89866DFD-3D54-51E1-7D5A-AEE83D567203}"/>
              </a:ext>
            </a:extLst>
          </p:cNvPr>
          <p:cNvPicPr>
            <a:picLocks noChangeAspect="1"/>
          </p:cNvPicPr>
          <p:nvPr/>
        </p:nvPicPr>
        <p:blipFill>
          <a:blip r:embed="rId5"/>
          <a:stretch>
            <a:fillRect/>
          </a:stretch>
        </p:blipFill>
        <p:spPr>
          <a:xfrm>
            <a:off x="7338808" y="3013181"/>
            <a:ext cx="2494503" cy="3250152"/>
          </a:xfrm>
          <a:prstGeom prst="rect">
            <a:avLst/>
          </a:prstGeom>
        </p:spPr>
      </p:pic>
      <p:pic>
        <p:nvPicPr>
          <p:cNvPr id="15" name="Picture 14">
            <a:extLst>
              <a:ext uri="{FF2B5EF4-FFF2-40B4-BE49-F238E27FC236}">
                <a16:creationId xmlns:a16="http://schemas.microsoft.com/office/drawing/2014/main" id="{99BA89F3-736F-66BB-EAD9-81D5AFB9D052}"/>
              </a:ext>
            </a:extLst>
          </p:cNvPr>
          <p:cNvPicPr>
            <a:picLocks noChangeAspect="1"/>
          </p:cNvPicPr>
          <p:nvPr/>
        </p:nvPicPr>
        <p:blipFill>
          <a:blip r:embed="rId6"/>
          <a:stretch>
            <a:fillRect/>
          </a:stretch>
        </p:blipFill>
        <p:spPr>
          <a:xfrm>
            <a:off x="312728" y="6112138"/>
            <a:ext cx="6649378" cy="257211"/>
          </a:xfrm>
          <a:prstGeom prst="rect">
            <a:avLst/>
          </a:prstGeom>
        </p:spPr>
      </p:pic>
    </p:spTree>
    <p:extLst>
      <p:ext uri="{BB962C8B-B14F-4D97-AF65-F5344CB8AC3E}">
        <p14:creationId xmlns:p14="http://schemas.microsoft.com/office/powerpoint/2010/main" val="3577302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A1A78-9985-1D01-E563-CED5E878808A}"/>
            </a:ext>
          </a:extLst>
        </p:cNvPr>
        <p:cNvGrpSpPr/>
        <p:nvPr/>
      </p:nvGrpSpPr>
      <p:grpSpPr>
        <a:xfrm>
          <a:off x="0" y="0"/>
          <a:ext cx="0" cy="0"/>
          <a:chOff x="0" y="0"/>
          <a:chExt cx="0" cy="0"/>
        </a:xfrm>
      </p:grpSpPr>
      <p:sp>
        <p:nvSpPr>
          <p:cNvPr id="2" name="TextBox 9">
            <a:extLst>
              <a:ext uri="{FF2B5EF4-FFF2-40B4-BE49-F238E27FC236}">
                <a16:creationId xmlns:a16="http://schemas.microsoft.com/office/drawing/2014/main" id="{375BD8E7-06DA-38A4-F324-9FE705358101}"/>
              </a:ext>
            </a:extLst>
          </p:cNvPr>
          <p:cNvSpPr txBox="1">
            <a:spLocks noChangeArrowheads="1"/>
          </p:cNvSpPr>
          <p:nvPr/>
        </p:nvSpPr>
        <p:spPr bwMode="auto">
          <a:xfrm>
            <a:off x="228275" y="364853"/>
            <a:ext cx="6818284" cy="400110"/>
          </a:xfrm>
          <a:prstGeom prst="rect">
            <a:avLst/>
          </a:prstGeom>
          <a:noFill/>
          <a:ln w="9525">
            <a:noFill/>
            <a:miter lim="800000"/>
            <a:headEnd/>
            <a:tailEnd/>
          </a:ln>
          <a:effectLst/>
        </p:spPr>
        <p:txBody>
          <a:bodyPr wrap="square">
            <a:spAutoFit/>
          </a:bodyPr>
          <a:lstStyle/>
          <a:p>
            <a:pPr>
              <a:defRPr/>
            </a:pPr>
            <a:r>
              <a:rPr lang="en-US" altLang="ko-KR" sz="2000" b="1" dirty="0">
                <a:latin typeface="Montserrat SemiBold" panose="00000700000000000000" pitchFamily="2" charset="0"/>
                <a:cs typeface="Arial Unicode MS" pitchFamily="50" charset="-127"/>
              </a:rPr>
              <a:t>General Usage</a:t>
            </a:r>
          </a:p>
        </p:txBody>
      </p:sp>
      <p:sp>
        <p:nvSpPr>
          <p:cNvPr id="5" name="직사각형 4">
            <a:extLst>
              <a:ext uri="{FF2B5EF4-FFF2-40B4-BE49-F238E27FC236}">
                <a16:creationId xmlns:a16="http://schemas.microsoft.com/office/drawing/2014/main" id="{0175AF7C-AAEB-0B82-6CFF-2C27FBEFC030}"/>
              </a:ext>
            </a:extLst>
          </p:cNvPr>
          <p:cNvSpPr/>
          <p:nvPr/>
        </p:nvSpPr>
        <p:spPr>
          <a:xfrm>
            <a:off x="4570059" y="812638"/>
            <a:ext cx="4953000" cy="215444"/>
          </a:xfrm>
          <a:prstGeom prst="rect">
            <a:avLst/>
          </a:prstGeom>
        </p:spPr>
        <p:txBody>
          <a:bodyPr>
            <a:spAutoFit/>
          </a:bodyPr>
          <a:lstStyle/>
          <a:p>
            <a:pPr algn="r" latinLnBrk="1">
              <a:defRPr/>
            </a:pPr>
            <a:r>
              <a:rPr lang="en-US" altLang="ko-KR" sz="800" dirty="0">
                <a:solidFill>
                  <a:srgbClr val="78787A"/>
                </a:solidFill>
                <a:latin typeface="+mn-ea"/>
              </a:rPr>
              <a:t>1. Installation &amp; Setup  l </a:t>
            </a:r>
            <a:r>
              <a:rPr lang="en-US" altLang="ko-KR" sz="800" dirty="0">
                <a:solidFill>
                  <a:srgbClr val="581D53"/>
                </a:solidFill>
                <a:latin typeface="+mn-ea"/>
              </a:rPr>
              <a:t>2. General Usage  </a:t>
            </a:r>
            <a:r>
              <a:rPr lang="en-US" altLang="ko-KR" sz="800" dirty="0">
                <a:solidFill>
                  <a:srgbClr val="78787A"/>
                </a:solidFill>
                <a:latin typeface="+mn-ea"/>
              </a:rPr>
              <a:t>l  3. Future/Feature Requests</a:t>
            </a:r>
            <a:endParaRPr lang="ko-KR" altLang="en-US" sz="800" dirty="0">
              <a:solidFill>
                <a:srgbClr val="78787A"/>
              </a:solidFill>
              <a:latin typeface="+mn-ea"/>
            </a:endParaRPr>
          </a:p>
        </p:txBody>
      </p:sp>
      <p:sp>
        <p:nvSpPr>
          <p:cNvPr id="17" name="TextBox 16">
            <a:extLst>
              <a:ext uri="{FF2B5EF4-FFF2-40B4-BE49-F238E27FC236}">
                <a16:creationId xmlns:a16="http://schemas.microsoft.com/office/drawing/2014/main" id="{6AE4FAC7-744B-8EC7-3879-A122B09CCF01}"/>
              </a:ext>
            </a:extLst>
          </p:cNvPr>
          <p:cNvSpPr txBox="1"/>
          <p:nvPr/>
        </p:nvSpPr>
        <p:spPr>
          <a:xfrm>
            <a:off x="410817" y="1083422"/>
            <a:ext cx="9112242" cy="830997"/>
          </a:xfrm>
          <a:prstGeom prst="rect">
            <a:avLst/>
          </a:prstGeom>
          <a:noFill/>
        </p:spPr>
        <p:txBody>
          <a:bodyPr wrap="square" rtlCol="0">
            <a:spAutoFit/>
          </a:bodyPr>
          <a:lstStyle/>
          <a:p>
            <a:r>
              <a:rPr lang="en-GB" sz="1600" dirty="0"/>
              <a:t>Now, once that is all setup, for facial recognition, you can simply use Avigilon Unity as normal, whenever a user is created, this will automatically sync to BioStar 2 and if an image is uploaded to user, the visual face will be extracted, All cards registered to the user will also be uploaded.</a:t>
            </a:r>
          </a:p>
        </p:txBody>
      </p:sp>
      <p:pic>
        <p:nvPicPr>
          <p:cNvPr id="6" name="Picture 5">
            <a:extLst>
              <a:ext uri="{FF2B5EF4-FFF2-40B4-BE49-F238E27FC236}">
                <a16:creationId xmlns:a16="http://schemas.microsoft.com/office/drawing/2014/main" id="{205BE8AF-B2DE-30A1-A1E4-A55C662C8AD9}"/>
              </a:ext>
            </a:extLst>
          </p:cNvPr>
          <p:cNvPicPr>
            <a:picLocks noChangeAspect="1"/>
          </p:cNvPicPr>
          <p:nvPr/>
        </p:nvPicPr>
        <p:blipFill>
          <a:blip r:embed="rId2"/>
          <a:stretch>
            <a:fillRect/>
          </a:stretch>
        </p:blipFill>
        <p:spPr>
          <a:xfrm>
            <a:off x="410817" y="1969759"/>
            <a:ext cx="9112243" cy="652602"/>
          </a:xfrm>
          <a:prstGeom prst="rect">
            <a:avLst/>
          </a:prstGeom>
        </p:spPr>
      </p:pic>
      <p:sp>
        <p:nvSpPr>
          <p:cNvPr id="9" name="TextBox 8">
            <a:extLst>
              <a:ext uri="{FF2B5EF4-FFF2-40B4-BE49-F238E27FC236}">
                <a16:creationId xmlns:a16="http://schemas.microsoft.com/office/drawing/2014/main" id="{4B731BE9-1175-95EE-5EC7-AECE8A27A9ED}"/>
              </a:ext>
            </a:extLst>
          </p:cNvPr>
          <p:cNvSpPr txBox="1"/>
          <p:nvPr/>
        </p:nvSpPr>
        <p:spPr>
          <a:xfrm>
            <a:off x="410817" y="2677701"/>
            <a:ext cx="9112242" cy="338554"/>
          </a:xfrm>
          <a:prstGeom prst="rect">
            <a:avLst/>
          </a:prstGeom>
          <a:noFill/>
        </p:spPr>
        <p:txBody>
          <a:bodyPr wrap="square" rtlCol="0">
            <a:spAutoFit/>
          </a:bodyPr>
          <a:lstStyle/>
          <a:p>
            <a:r>
              <a:rPr lang="en-GB" sz="1600" dirty="0"/>
              <a:t>The log above is the automatic sync from myself adding a photo to my user.</a:t>
            </a:r>
          </a:p>
        </p:txBody>
      </p:sp>
      <p:pic>
        <p:nvPicPr>
          <p:cNvPr id="14" name="Picture 13">
            <a:extLst>
              <a:ext uri="{FF2B5EF4-FFF2-40B4-BE49-F238E27FC236}">
                <a16:creationId xmlns:a16="http://schemas.microsoft.com/office/drawing/2014/main" id="{BEFA1319-5BC9-3324-41C9-149E9DD002EC}"/>
              </a:ext>
            </a:extLst>
          </p:cNvPr>
          <p:cNvPicPr>
            <a:picLocks noChangeAspect="1"/>
          </p:cNvPicPr>
          <p:nvPr/>
        </p:nvPicPr>
        <p:blipFill>
          <a:blip r:embed="rId3"/>
          <a:stretch>
            <a:fillRect/>
          </a:stretch>
        </p:blipFill>
        <p:spPr>
          <a:xfrm>
            <a:off x="410817" y="3099791"/>
            <a:ext cx="4273826" cy="2035019"/>
          </a:xfrm>
          <a:prstGeom prst="rect">
            <a:avLst/>
          </a:prstGeom>
        </p:spPr>
      </p:pic>
      <p:pic>
        <p:nvPicPr>
          <p:cNvPr id="18" name="Picture 17">
            <a:extLst>
              <a:ext uri="{FF2B5EF4-FFF2-40B4-BE49-F238E27FC236}">
                <a16:creationId xmlns:a16="http://schemas.microsoft.com/office/drawing/2014/main" id="{C10516D4-695A-2BC0-8BBE-E8E7E83C956A}"/>
              </a:ext>
            </a:extLst>
          </p:cNvPr>
          <p:cNvPicPr>
            <a:picLocks noChangeAspect="1"/>
          </p:cNvPicPr>
          <p:nvPr/>
        </p:nvPicPr>
        <p:blipFill>
          <a:blip r:embed="rId4"/>
          <a:stretch>
            <a:fillRect/>
          </a:stretch>
        </p:blipFill>
        <p:spPr>
          <a:xfrm>
            <a:off x="4953000" y="3135990"/>
            <a:ext cx="4459928" cy="1998820"/>
          </a:xfrm>
          <a:prstGeom prst="rect">
            <a:avLst/>
          </a:prstGeom>
        </p:spPr>
      </p:pic>
      <p:pic>
        <p:nvPicPr>
          <p:cNvPr id="20" name="Picture 19">
            <a:extLst>
              <a:ext uri="{FF2B5EF4-FFF2-40B4-BE49-F238E27FC236}">
                <a16:creationId xmlns:a16="http://schemas.microsoft.com/office/drawing/2014/main" id="{CA4E9E79-473E-CE0E-053A-98F4908B7743}"/>
              </a:ext>
            </a:extLst>
          </p:cNvPr>
          <p:cNvPicPr>
            <a:picLocks noChangeAspect="1"/>
          </p:cNvPicPr>
          <p:nvPr/>
        </p:nvPicPr>
        <p:blipFill>
          <a:blip r:embed="rId5"/>
          <a:stretch>
            <a:fillRect/>
          </a:stretch>
        </p:blipFill>
        <p:spPr>
          <a:xfrm>
            <a:off x="5658677" y="5134810"/>
            <a:ext cx="3546833" cy="910874"/>
          </a:xfrm>
          <a:prstGeom prst="rect">
            <a:avLst/>
          </a:prstGeom>
        </p:spPr>
      </p:pic>
      <p:sp>
        <p:nvSpPr>
          <p:cNvPr id="21" name="TextBox 20">
            <a:extLst>
              <a:ext uri="{FF2B5EF4-FFF2-40B4-BE49-F238E27FC236}">
                <a16:creationId xmlns:a16="http://schemas.microsoft.com/office/drawing/2014/main" id="{7A117EB5-F3C4-6564-4DF5-1FACFFB838BE}"/>
              </a:ext>
            </a:extLst>
          </p:cNvPr>
          <p:cNvSpPr txBox="1"/>
          <p:nvPr/>
        </p:nvSpPr>
        <p:spPr>
          <a:xfrm>
            <a:off x="410817" y="5418800"/>
            <a:ext cx="5040442" cy="338554"/>
          </a:xfrm>
          <a:prstGeom prst="rect">
            <a:avLst/>
          </a:prstGeom>
          <a:noFill/>
        </p:spPr>
        <p:txBody>
          <a:bodyPr wrap="square" rtlCol="0">
            <a:spAutoFit/>
          </a:bodyPr>
          <a:lstStyle/>
          <a:p>
            <a:r>
              <a:rPr lang="en-GB" sz="1600" dirty="0"/>
              <a:t>Manual face scans can also be taken from BioStar 2</a:t>
            </a:r>
          </a:p>
        </p:txBody>
      </p:sp>
    </p:spTree>
    <p:extLst>
      <p:ext uri="{BB962C8B-B14F-4D97-AF65-F5344CB8AC3E}">
        <p14:creationId xmlns:p14="http://schemas.microsoft.com/office/powerpoint/2010/main" val="83583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C75B5-A93B-A096-9A31-43E46C04D9E6}"/>
            </a:ext>
          </a:extLst>
        </p:cNvPr>
        <p:cNvGrpSpPr/>
        <p:nvPr/>
      </p:nvGrpSpPr>
      <p:grpSpPr>
        <a:xfrm>
          <a:off x="0" y="0"/>
          <a:ext cx="0" cy="0"/>
          <a:chOff x="0" y="0"/>
          <a:chExt cx="0" cy="0"/>
        </a:xfrm>
      </p:grpSpPr>
      <p:sp>
        <p:nvSpPr>
          <p:cNvPr id="2" name="TextBox 9">
            <a:extLst>
              <a:ext uri="{FF2B5EF4-FFF2-40B4-BE49-F238E27FC236}">
                <a16:creationId xmlns:a16="http://schemas.microsoft.com/office/drawing/2014/main" id="{90182059-9957-67AF-722A-D7598B7E96F9}"/>
              </a:ext>
            </a:extLst>
          </p:cNvPr>
          <p:cNvSpPr txBox="1">
            <a:spLocks noChangeArrowheads="1"/>
          </p:cNvSpPr>
          <p:nvPr/>
        </p:nvSpPr>
        <p:spPr bwMode="auto">
          <a:xfrm>
            <a:off x="228275" y="364853"/>
            <a:ext cx="6818284" cy="400110"/>
          </a:xfrm>
          <a:prstGeom prst="rect">
            <a:avLst/>
          </a:prstGeom>
          <a:noFill/>
          <a:ln w="9525">
            <a:noFill/>
            <a:miter lim="800000"/>
            <a:headEnd/>
            <a:tailEnd/>
          </a:ln>
          <a:effectLst/>
        </p:spPr>
        <p:txBody>
          <a:bodyPr wrap="square">
            <a:spAutoFit/>
          </a:bodyPr>
          <a:lstStyle/>
          <a:p>
            <a:pPr>
              <a:defRPr/>
            </a:pPr>
            <a:r>
              <a:rPr lang="en-US" altLang="ko-KR" sz="2000" b="1" dirty="0">
                <a:latin typeface="Montserrat SemiBold" panose="00000700000000000000" pitchFamily="2" charset="0"/>
                <a:cs typeface="Arial Unicode MS" pitchFamily="50" charset="-127"/>
              </a:rPr>
              <a:t>General Usage</a:t>
            </a:r>
          </a:p>
        </p:txBody>
      </p:sp>
      <p:sp>
        <p:nvSpPr>
          <p:cNvPr id="5" name="직사각형 4">
            <a:extLst>
              <a:ext uri="{FF2B5EF4-FFF2-40B4-BE49-F238E27FC236}">
                <a16:creationId xmlns:a16="http://schemas.microsoft.com/office/drawing/2014/main" id="{6EF16974-93D7-631E-58DD-1A9167CBF9BA}"/>
              </a:ext>
            </a:extLst>
          </p:cNvPr>
          <p:cNvSpPr/>
          <p:nvPr/>
        </p:nvSpPr>
        <p:spPr>
          <a:xfrm>
            <a:off x="4570059" y="812638"/>
            <a:ext cx="4953000" cy="215444"/>
          </a:xfrm>
          <a:prstGeom prst="rect">
            <a:avLst/>
          </a:prstGeom>
        </p:spPr>
        <p:txBody>
          <a:bodyPr>
            <a:spAutoFit/>
          </a:bodyPr>
          <a:lstStyle/>
          <a:p>
            <a:pPr algn="r" latinLnBrk="1">
              <a:defRPr/>
            </a:pPr>
            <a:r>
              <a:rPr lang="en-US" altLang="ko-KR" sz="800" dirty="0">
                <a:solidFill>
                  <a:srgbClr val="78787A"/>
                </a:solidFill>
                <a:latin typeface="+mn-ea"/>
              </a:rPr>
              <a:t>1. Installation &amp; Setup  l </a:t>
            </a:r>
            <a:r>
              <a:rPr lang="en-US" altLang="ko-KR" sz="800" dirty="0">
                <a:solidFill>
                  <a:srgbClr val="581D53"/>
                </a:solidFill>
                <a:latin typeface="+mn-ea"/>
              </a:rPr>
              <a:t>2. General Usage  </a:t>
            </a:r>
            <a:r>
              <a:rPr lang="en-US" altLang="ko-KR" sz="800" dirty="0">
                <a:solidFill>
                  <a:srgbClr val="78787A"/>
                </a:solidFill>
                <a:latin typeface="+mn-ea"/>
              </a:rPr>
              <a:t>l  3. Future/Feature Requests</a:t>
            </a:r>
            <a:endParaRPr lang="ko-KR" altLang="en-US" sz="800" dirty="0">
              <a:solidFill>
                <a:srgbClr val="78787A"/>
              </a:solidFill>
              <a:latin typeface="+mn-ea"/>
            </a:endParaRPr>
          </a:p>
        </p:txBody>
      </p:sp>
      <p:sp>
        <p:nvSpPr>
          <p:cNvPr id="17" name="TextBox 16">
            <a:extLst>
              <a:ext uri="{FF2B5EF4-FFF2-40B4-BE49-F238E27FC236}">
                <a16:creationId xmlns:a16="http://schemas.microsoft.com/office/drawing/2014/main" id="{180257A5-309A-1AB2-DF2F-ADD731E3409C}"/>
              </a:ext>
            </a:extLst>
          </p:cNvPr>
          <p:cNvSpPr txBox="1"/>
          <p:nvPr/>
        </p:nvSpPr>
        <p:spPr>
          <a:xfrm>
            <a:off x="410817" y="1083422"/>
            <a:ext cx="9112242" cy="1569660"/>
          </a:xfrm>
          <a:prstGeom prst="rect">
            <a:avLst/>
          </a:prstGeom>
          <a:noFill/>
        </p:spPr>
        <p:txBody>
          <a:bodyPr wrap="square" rtlCol="0">
            <a:spAutoFit/>
          </a:bodyPr>
          <a:lstStyle/>
          <a:p>
            <a:r>
              <a:rPr lang="en-GB" sz="1600" dirty="0"/>
              <a:t>For fingerprints, currently, you will have to take the enrolment from BioStar 2</a:t>
            </a:r>
          </a:p>
          <a:p>
            <a:endParaRPr lang="en-GB" sz="1600" dirty="0"/>
          </a:p>
          <a:p>
            <a:r>
              <a:rPr lang="en-GB" sz="1600" dirty="0"/>
              <a:t>This is just under each user (Which will be uploaded automatically to BioStar 2) on the </a:t>
            </a:r>
          </a:p>
          <a:p>
            <a:r>
              <a:rPr lang="en-GB" sz="1600" dirty="0"/>
              <a:t>                      button.</a:t>
            </a:r>
            <a:br>
              <a:rPr lang="en-GB" sz="1600" dirty="0"/>
            </a:br>
            <a:br>
              <a:rPr lang="en-GB" sz="1600" dirty="0"/>
            </a:br>
            <a:endParaRPr lang="en-GB" sz="1600" dirty="0"/>
          </a:p>
        </p:txBody>
      </p:sp>
      <p:pic>
        <p:nvPicPr>
          <p:cNvPr id="4" name="Picture 3">
            <a:extLst>
              <a:ext uri="{FF2B5EF4-FFF2-40B4-BE49-F238E27FC236}">
                <a16:creationId xmlns:a16="http://schemas.microsoft.com/office/drawing/2014/main" id="{2F8BA7AD-D1A6-F319-815A-8A9CAE725288}"/>
              </a:ext>
            </a:extLst>
          </p:cNvPr>
          <p:cNvPicPr>
            <a:picLocks noChangeAspect="1"/>
          </p:cNvPicPr>
          <p:nvPr/>
        </p:nvPicPr>
        <p:blipFill>
          <a:blip r:embed="rId2"/>
          <a:stretch>
            <a:fillRect/>
          </a:stretch>
        </p:blipFill>
        <p:spPr>
          <a:xfrm>
            <a:off x="593460" y="1868252"/>
            <a:ext cx="1381318" cy="504895"/>
          </a:xfrm>
          <a:prstGeom prst="rect">
            <a:avLst/>
          </a:prstGeom>
        </p:spPr>
      </p:pic>
      <p:pic>
        <p:nvPicPr>
          <p:cNvPr id="8" name="Picture 7">
            <a:extLst>
              <a:ext uri="{FF2B5EF4-FFF2-40B4-BE49-F238E27FC236}">
                <a16:creationId xmlns:a16="http://schemas.microsoft.com/office/drawing/2014/main" id="{28A34DF8-5AC8-E502-064F-28C3D33D65DA}"/>
              </a:ext>
            </a:extLst>
          </p:cNvPr>
          <p:cNvPicPr>
            <a:picLocks noChangeAspect="1"/>
          </p:cNvPicPr>
          <p:nvPr/>
        </p:nvPicPr>
        <p:blipFill>
          <a:blip r:embed="rId3"/>
          <a:stretch>
            <a:fillRect/>
          </a:stretch>
        </p:blipFill>
        <p:spPr>
          <a:xfrm>
            <a:off x="3001417" y="2343118"/>
            <a:ext cx="3137283" cy="2859556"/>
          </a:xfrm>
          <a:prstGeom prst="rect">
            <a:avLst/>
          </a:prstGeom>
        </p:spPr>
      </p:pic>
    </p:spTree>
    <p:extLst>
      <p:ext uri="{BB962C8B-B14F-4D97-AF65-F5344CB8AC3E}">
        <p14:creationId xmlns:p14="http://schemas.microsoft.com/office/powerpoint/2010/main" val="305565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9">
            <a:extLst>
              <a:ext uri="{FF2B5EF4-FFF2-40B4-BE49-F238E27FC236}">
                <a16:creationId xmlns:a16="http://schemas.microsoft.com/office/drawing/2014/main" id="{33A822F3-7310-4930-8A20-4DD3760CD46C}"/>
              </a:ext>
            </a:extLst>
          </p:cNvPr>
          <p:cNvSpPr txBox="1">
            <a:spLocks noChangeArrowheads="1"/>
          </p:cNvSpPr>
          <p:nvPr/>
        </p:nvSpPr>
        <p:spPr bwMode="auto">
          <a:xfrm>
            <a:off x="828204" y="1549623"/>
            <a:ext cx="3306340" cy="523220"/>
          </a:xfrm>
          <a:prstGeom prst="rect">
            <a:avLst/>
          </a:prstGeom>
          <a:noFill/>
          <a:ln w="9525">
            <a:noFill/>
            <a:miter lim="800000"/>
            <a:headEnd/>
            <a:tailEnd/>
          </a:ln>
          <a:effectLst/>
        </p:spPr>
        <p:txBody>
          <a:bodyPr wrap="square">
            <a:spAutoFit/>
          </a:bodyPr>
          <a:lstStyle/>
          <a:p>
            <a:pPr>
              <a:defRPr/>
            </a:pPr>
            <a:r>
              <a:rPr lang="en-US" altLang="ko-KR" sz="2800" b="1" dirty="0">
                <a:solidFill>
                  <a:srgbClr val="A12944"/>
                </a:solidFill>
                <a:latin typeface="Montserrat" panose="00000500000000000000" pitchFamily="2" charset="0"/>
                <a:ea typeface="+mj-ea"/>
                <a:cs typeface="Arial Unicode MS" pitchFamily="50" charset="-127"/>
              </a:rPr>
              <a:t>Contents</a:t>
            </a:r>
            <a:endParaRPr lang="ko-KR" altLang="en-US" sz="2800" b="1" dirty="0">
              <a:solidFill>
                <a:srgbClr val="A12944"/>
              </a:solidFill>
              <a:latin typeface="Montserrat" panose="00000500000000000000" pitchFamily="2" charset="0"/>
              <a:ea typeface="+mj-ea"/>
              <a:cs typeface="Arial Unicode MS" pitchFamily="50" charset="-127"/>
            </a:endParaRPr>
          </a:p>
        </p:txBody>
      </p:sp>
      <p:sp>
        <p:nvSpPr>
          <p:cNvPr id="34" name="TextBox 9">
            <a:extLst>
              <a:ext uri="{FF2B5EF4-FFF2-40B4-BE49-F238E27FC236}">
                <a16:creationId xmlns:a16="http://schemas.microsoft.com/office/drawing/2014/main" id="{33A822F3-7310-4930-8A20-4DD3760CD46C}"/>
              </a:ext>
            </a:extLst>
          </p:cNvPr>
          <p:cNvSpPr txBox="1">
            <a:spLocks noChangeArrowheads="1"/>
          </p:cNvSpPr>
          <p:nvPr/>
        </p:nvSpPr>
        <p:spPr bwMode="auto">
          <a:xfrm>
            <a:off x="885798" y="2280022"/>
            <a:ext cx="6966566" cy="2047035"/>
          </a:xfrm>
          <a:prstGeom prst="rect">
            <a:avLst/>
          </a:prstGeom>
          <a:noFill/>
          <a:ln w="9525">
            <a:noFill/>
            <a:miter lim="800000"/>
            <a:headEnd/>
            <a:tailEnd/>
          </a:ln>
          <a:effectLst/>
        </p:spPr>
        <p:txBody>
          <a:bodyPr wrap="square">
            <a:spAutoFit/>
          </a:bodyPr>
          <a:lstStyle/>
          <a:p>
            <a:pPr marL="342900" indent="-342900" latinLnBrk="1">
              <a:lnSpc>
                <a:spcPct val="250000"/>
              </a:lnSpc>
              <a:buFontTx/>
              <a:buAutoNum type="arabicPeriod"/>
              <a:defRPr/>
            </a:pPr>
            <a:r>
              <a:rPr lang="en-US" altLang="ko-KR" dirty="0">
                <a:solidFill>
                  <a:srgbClr val="78787A"/>
                </a:solidFill>
                <a:latin typeface="+mn-ea"/>
              </a:rPr>
              <a:t>Installation and setup</a:t>
            </a:r>
          </a:p>
          <a:p>
            <a:pPr marL="342900" indent="-342900" latinLnBrk="1">
              <a:lnSpc>
                <a:spcPct val="250000"/>
              </a:lnSpc>
              <a:buFontTx/>
              <a:buAutoNum type="arabicPeriod"/>
              <a:defRPr/>
            </a:pPr>
            <a:r>
              <a:rPr lang="en-US" altLang="ko-KR" dirty="0">
                <a:solidFill>
                  <a:srgbClr val="78787A"/>
                </a:solidFill>
                <a:latin typeface="+mn-ea"/>
              </a:rPr>
              <a:t>General Usage</a:t>
            </a:r>
          </a:p>
          <a:p>
            <a:pPr latinLnBrk="1">
              <a:lnSpc>
                <a:spcPct val="250000"/>
              </a:lnSpc>
              <a:defRPr/>
            </a:pPr>
            <a:endParaRPr lang="ko-KR" altLang="en-US" dirty="0">
              <a:solidFill>
                <a:srgbClr val="78787A"/>
              </a:solidFill>
              <a:latin typeface="+mn-ea"/>
            </a:endParaRPr>
          </a:p>
        </p:txBody>
      </p:sp>
    </p:spTree>
    <p:extLst>
      <p:ext uri="{BB962C8B-B14F-4D97-AF65-F5344CB8AC3E}">
        <p14:creationId xmlns:p14="http://schemas.microsoft.com/office/powerpoint/2010/main" val="421749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E47CA6B4-113D-4356-A4BE-7C0CBABB1E76}"/>
              </a:ext>
            </a:extLst>
          </p:cNvPr>
          <p:cNvSpPr txBox="1">
            <a:spLocks noChangeArrowheads="1"/>
          </p:cNvSpPr>
          <p:nvPr/>
        </p:nvSpPr>
        <p:spPr bwMode="auto">
          <a:xfrm>
            <a:off x="228275" y="364853"/>
            <a:ext cx="6818284" cy="400110"/>
          </a:xfrm>
          <a:prstGeom prst="rect">
            <a:avLst/>
          </a:prstGeom>
          <a:noFill/>
          <a:ln w="9525">
            <a:noFill/>
            <a:miter lim="800000"/>
            <a:headEnd/>
            <a:tailEnd/>
          </a:ln>
          <a:effectLst/>
        </p:spPr>
        <p:txBody>
          <a:bodyPr wrap="square">
            <a:spAutoFit/>
          </a:bodyPr>
          <a:lstStyle/>
          <a:p>
            <a:pPr>
              <a:defRPr/>
            </a:pPr>
            <a:r>
              <a:rPr lang="en-US" altLang="ko-KR" sz="2000" b="1" dirty="0">
                <a:latin typeface="Montserrat SemiBold" panose="00000700000000000000" pitchFamily="2" charset="0"/>
                <a:cs typeface="Arial Unicode MS" pitchFamily="50" charset="-127"/>
              </a:rPr>
              <a:t>Installation &amp; Setup</a:t>
            </a:r>
          </a:p>
        </p:txBody>
      </p:sp>
      <p:sp>
        <p:nvSpPr>
          <p:cNvPr id="5" name="직사각형 4">
            <a:extLst>
              <a:ext uri="{FF2B5EF4-FFF2-40B4-BE49-F238E27FC236}">
                <a16:creationId xmlns:a16="http://schemas.microsoft.com/office/drawing/2014/main" id="{FA6E8E6F-9CC0-4B25-B569-F9280FCDF935}"/>
              </a:ext>
            </a:extLst>
          </p:cNvPr>
          <p:cNvSpPr/>
          <p:nvPr/>
        </p:nvSpPr>
        <p:spPr>
          <a:xfrm>
            <a:off x="4570059" y="812638"/>
            <a:ext cx="4953000" cy="215444"/>
          </a:xfrm>
          <a:prstGeom prst="rect">
            <a:avLst/>
          </a:prstGeom>
        </p:spPr>
        <p:txBody>
          <a:bodyPr>
            <a:spAutoFit/>
          </a:bodyPr>
          <a:lstStyle/>
          <a:p>
            <a:pPr algn="r" latinLnBrk="1">
              <a:defRPr/>
            </a:pPr>
            <a:r>
              <a:rPr lang="en-US" altLang="ko-KR" sz="800" dirty="0">
                <a:solidFill>
                  <a:srgbClr val="581D53"/>
                </a:solidFill>
                <a:latin typeface="+mn-ea"/>
              </a:rPr>
              <a:t>1. Installation &amp; Setup </a:t>
            </a:r>
            <a:r>
              <a:rPr lang="en-US" altLang="ko-KR" sz="800" dirty="0">
                <a:solidFill>
                  <a:srgbClr val="78787A"/>
                </a:solidFill>
                <a:latin typeface="+mn-ea"/>
              </a:rPr>
              <a:t>l  2. General Usage  l  3. Future/Feature Requests</a:t>
            </a:r>
            <a:endParaRPr lang="ko-KR" altLang="en-US" sz="800" dirty="0">
              <a:solidFill>
                <a:srgbClr val="78787A"/>
              </a:solidFill>
              <a:latin typeface="+mn-ea"/>
            </a:endParaRPr>
          </a:p>
        </p:txBody>
      </p:sp>
      <p:sp>
        <p:nvSpPr>
          <p:cNvPr id="3" name="TextBox 2">
            <a:extLst>
              <a:ext uri="{FF2B5EF4-FFF2-40B4-BE49-F238E27FC236}">
                <a16:creationId xmlns:a16="http://schemas.microsoft.com/office/drawing/2014/main" id="{8D85E661-5DAB-9303-0459-74FFCE8F1CCE}"/>
              </a:ext>
            </a:extLst>
          </p:cNvPr>
          <p:cNvSpPr txBox="1"/>
          <p:nvPr/>
        </p:nvSpPr>
        <p:spPr>
          <a:xfrm>
            <a:off x="461671" y="1325217"/>
            <a:ext cx="8982658" cy="830997"/>
          </a:xfrm>
          <a:prstGeom prst="rect">
            <a:avLst/>
          </a:prstGeom>
          <a:noFill/>
        </p:spPr>
        <p:txBody>
          <a:bodyPr wrap="square" rtlCol="0">
            <a:spAutoFit/>
          </a:bodyPr>
          <a:lstStyle/>
          <a:p>
            <a:r>
              <a:rPr lang="en-GB" sz="1600" dirty="0"/>
              <a:t>The integration is based upon the BioStar 2 backend, using APIs to get information from an</a:t>
            </a:r>
          </a:p>
          <a:p>
            <a:r>
              <a:rPr lang="en-GB" sz="1600" dirty="0"/>
              <a:t>Avigilon Unity installation, then uploading this to BioStar 2 (We are currently in the process of</a:t>
            </a:r>
          </a:p>
          <a:p>
            <a:r>
              <a:rPr lang="en-GB" sz="1600" dirty="0"/>
              <a:t>releasing BioStar X, this will also be supported as many of our APIs are staying the same)</a:t>
            </a:r>
          </a:p>
        </p:txBody>
      </p:sp>
      <p:pic>
        <p:nvPicPr>
          <p:cNvPr id="9" name="Picture 8">
            <a:extLst>
              <a:ext uri="{FF2B5EF4-FFF2-40B4-BE49-F238E27FC236}">
                <a16:creationId xmlns:a16="http://schemas.microsoft.com/office/drawing/2014/main" id="{373CF214-A20A-0DBE-C2BF-90F59308BA87}"/>
              </a:ext>
            </a:extLst>
          </p:cNvPr>
          <p:cNvPicPr>
            <a:picLocks noChangeAspect="1"/>
          </p:cNvPicPr>
          <p:nvPr/>
        </p:nvPicPr>
        <p:blipFill>
          <a:blip r:embed="rId2"/>
          <a:stretch>
            <a:fillRect/>
          </a:stretch>
        </p:blipFill>
        <p:spPr>
          <a:xfrm>
            <a:off x="567687" y="2156214"/>
            <a:ext cx="3513029" cy="1980258"/>
          </a:xfrm>
          <a:prstGeom prst="rect">
            <a:avLst/>
          </a:prstGeom>
        </p:spPr>
      </p:pic>
      <p:sp>
        <p:nvSpPr>
          <p:cNvPr id="11" name="TextBox 10">
            <a:extLst>
              <a:ext uri="{FF2B5EF4-FFF2-40B4-BE49-F238E27FC236}">
                <a16:creationId xmlns:a16="http://schemas.microsoft.com/office/drawing/2014/main" id="{4D8571B8-F360-42DB-989F-2926534A756A}"/>
              </a:ext>
            </a:extLst>
          </p:cNvPr>
          <p:cNvSpPr txBox="1"/>
          <p:nvPr/>
        </p:nvSpPr>
        <p:spPr>
          <a:xfrm>
            <a:off x="4762794" y="4827641"/>
            <a:ext cx="4567529" cy="1077218"/>
          </a:xfrm>
          <a:prstGeom prst="rect">
            <a:avLst/>
          </a:prstGeom>
          <a:noFill/>
        </p:spPr>
        <p:txBody>
          <a:bodyPr wrap="square" rtlCol="0">
            <a:spAutoFit/>
          </a:bodyPr>
          <a:lstStyle/>
          <a:p>
            <a:r>
              <a:rPr lang="en-GB" sz="1600" dirty="0"/>
              <a:t>For the Avigilon Unity setup, for the test environment, I am running the </a:t>
            </a:r>
            <a:r>
              <a:rPr lang="en-GB" sz="1600" dirty="0" err="1"/>
              <a:t>HyperV</a:t>
            </a:r>
            <a:r>
              <a:rPr lang="en-GB" sz="1600" dirty="0"/>
              <a:t> Virtual machine image, on IP </a:t>
            </a:r>
            <a:r>
              <a:rPr lang="en-GB" sz="1600" dirty="0">
                <a:hlinkClick r:id="rId3"/>
              </a:rPr>
              <a:t>https://192.168.46.135</a:t>
            </a:r>
            <a:r>
              <a:rPr lang="en-GB" sz="1600" dirty="0"/>
              <a:t>, with one EP1501 board connected.</a:t>
            </a:r>
          </a:p>
        </p:txBody>
      </p:sp>
      <p:pic>
        <p:nvPicPr>
          <p:cNvPr id="24" name="Picture 23">
            <a:extLst>
              <a:ext uri="{FF2B5EF4-FFF2-40B4-BE49-F238E27FC236}">
                <a16:creationId xmlns:a16="http://schemas.microsoft.com/office/drawing/2014/main" id="{6E03B8E3-F649-5E65-D0DA-BE453B56B20F}"/>
              </a:ext>
            </a:extLst>
          </p:cNvPr>
          <p:cNvPicPr>
            <a:picLocks noChangeAspect="1"/>
          </p:cNvPicPr>
          <p:nvPr/>
        </p:nvPicPr>
        <p:blipFill>
          <a:blip r:embed="rId4"/>
          <a:stretch>
            <a:fillRect/>
          </a:stretch>
        </p:blipFill>
        <p:spPr>
          <a:xfrm>
            <a:off x="461671" y="4253011"/>
            <a:ext cx="3822776" cy="1980258"/>
          </a:xfrm>
          <a:prstGeom prst="rect">
            <a:avLst/>
          </a:prstGeom>
        </p:spPr>
      </p:pic>
      <p:sp>
        <p:nvSpPr>
          <p:cNvPr id="25" name="TextBox 24">
            <a:extLst>
              <a:ext uri="{FF2B5EF4-FFF2-40B4-BE49-F238E27FC236}">
                <a16:creationId xmlns:a16="http://schemas.microsoft.com/office/drawing/2014/main" id="{DD4FB8C3-62FA-B943-0F53-9EBD50674DF6}"/>
              </a:ext>
            </a:extLst>
          </p:cNvPr>
          <p:cNvSpPr txBox="1"/>
          <p:nvPr/>
        </p:nvSpPr>
        <p:spPr>
          <a:xfrm>
            <a:off x="4762793" y="2293701"/>
            <a:ext cx="4567529" cy="1077218"/>
          </a:xfrm>
          <a:prstGeom prst="rect">
            <a:avLst/>
          </a:prstGeom>
          <a:noFill/>
        </p:spPr>
        <p:txBody>
          <a:bodyPr wrap="square" rtlCol="0">
            <a:spAutoFit/>
          </a:bodyPr>
          <a:lstStyle/>
          <a:p>
            <a:r>
              <a:rPr lang="en-GB" sz="1600" dirty="0"/>
              <a:t>BioStar 2 installation as standard on a separate Windows 11 virtual machine. NOTE: BioStar 2 will have to be set as Alphanumeric, as the GUID from Unity is used as ID.</a:t>
            </a:r>
          </a:p>
        </p:txBody>
      </p:sp>
      <p:pic>
        <p:nvPicPr>
          <p:cNvPr id="27" name="Picture 26">
            <a:extLst>
              <a:ext uri="{FF2B5EF4-FFF2-40B4-BE49-F238E27FC236}">
                <a16:creationId xmlns:a16="http://schemas.microsoft.com/office/drawing/2014/main" id="{B054C415-A84F-BB9B-FCAF-778B7C6F58E2}"/>
              </a:ext>
            </a:extLst>
          </p:cNvPr>
          <p:cNvPicPr>
            <a:picLocks noChangeAspect="1"/>
          </p:cNvPicPr>
          <p:nvPr/>
        </p:nvPicPr>
        <p:blipFill>
          <a:blip r:embed="rId5"/>
          <a:stretch>
            <a:fillRect/>
          </a:stretch>
        </p:blipFill>
        <p:spPr>
          <a:xfrm>
            <a:off x="5578193" y="3436390"/>
            <a:ext cx="2883720" cy="759857"/>
          </a:xfrm>
          <a:prstGeom prst="rect">
            <a:avLst/>
          </a:prstGeom>
        </p:spPr>
      </p:pic>
    </p:spTree>
    <p:extLst>
      <p:ext uri="{BB962C8B-B14F-4D97-AF65-F5344CB8AC3E}">
        <p14:creationId xmlns:p14="http://schemas.microsoft.com/office/powerpoint/2010/main" val="3509866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6A604-7D48-9196-3A46-DF740905D7D8}"/>
            </a:ext>
          </a:extLst>
        </p:cNvPr>
        <p:cNvGrpSpPr/>
        <p:nvPr/>
      </p:nvGrpSpPr>
      <p:grpSpPr>
        <a:xfrm>
          <a:off x="0" y="0"/>
          <a:ext cx="0" cy="0"/>
          <a:chOff x="0" y="0"/>
          <a:chExt cx="0" cy="0"/>
        </a:xfrm>
      </p:grpSpPr>
      <p:sp>
        <p:nvSpPr>
          <p:cNvPr id="2" name="TextBox 9">
            <a:extLst>
              <a:ext uri="{FF2B5EF4-FFF2-40B4-BE49-F238E27FC236}">
                <a16:creationId xmlns:a16="http://schemas.microsoft.com/office/drawing/2014/main" id="{83662863-4CAD-B155-5806-4FC2BD8B719A}"/>
              </a:ext>
            </a:extLst>
          </p:cNvPr>
          <p:cNvSpPr txBox="1">
            <a:spLocks noChangeArrowheads="1"/>
          </p:cNvSpPr>
          <p:nvPr/>
        </p:nvSpPr>
        <p:spPr bwMode="auto">
          <a:xfrm>
            <a:off x="228275" y="364853"/>
            <a:ext cx="6818284" cy="400110"/>
          </a:xfrm>
          <a:prstGeom prst="rect">
            <a:avLst/>
          </a:prstGeom>
          <a:noFill/>
          <a:ln w="9525">
            <a:noFill/>
            <a:miter lim="800000"/>
            <a:headEnd/>
            <a:tailEnd/>
          </a:ln>
          <a:effectLst/>
        </p:spPr>
        <p:txBody>
          <a:bodyPr wrap="square">
            <a:spAutoFit/>
          </a:bodyPr>
          <a:lstStyle/>
          <a:p>
            <a:pPr>
              <a:defRPr/>
            </a:pPr>
            <a:r>
              <a:rPr lang="en-US" altLang="ko-KR" sz="2000" b="1" dirty="0">
                <a:latin typeface="Montserrat SemiBold" panose="00000700000000000000" pitchFamily="2" charset="0"/>
                <a:cs typeface="Arial Unicode MS" pitchFamily="50" charset="-127"/>
              </a:rPr>
              <a:t>Installation &amp; Setup</a:t>
            </a:r>
          </a:p>
        </p:txBody>
      </p:sp>
      <p:sp>
        <p:nvSpPr>
          <p:cNvPr id="5" name="직사각형 4">
            <a:extLst>
              <a:ext uri="{FF2B5EF4-FFF2-40B4-BE49-F238E27FC236}">
                <a16:creationId xmlns:a16="http://schemas.microsoft.com/office/drawing/2014/main" id="{98984D27-6932-3060-3A92-92F7806975F5}"/>
              </a:ext>
            </a:extLst>
          </p:cNvPr>
          <p:cNvSpPr/>
          <p:nvPr/>
        </p:nvSpPr>
        <p:spPr>
          <a:xfrm>
            <a:off x="4570059" y="812638"/>
            <a:ext cx="4953000" cy="215444"/>
          </a:xfrm>
          <a:prstGeom prst="rect">
            <a:avLst/>
          </a:prstGeom>
        </p:spPr>
        <p:txBody>
          <a:bodyPr>
            <a:spAutoFit/>
          </a:bodyPr>
          <a:lstStyle/>
          <a:p>
            <a:pPr algn="r" latinLnBrk="1">
              <a:defRPr/>
            </a:pPr>
            <a:r>
              <a:rPr lang="en-US" altLang="ko-KR" sz="800" dirty="0">
                <a:solidFill>
                  <a:srgbClr val="581D53"/>
                </a:solidFill>
                <a:latin typeface="+mn-ea"/>
              </a:rPr>
              <a:t>1. Installation &amp; Setup </a:t>
            </a:r>
            <a:r>
              <a:rPr lang="en-US" altLang="ko-KR" sz="800" dirty="0">
                <a:solidFill>
                  <a:srgbClr val="78787A"/>
                </a:solidFill>
                <a:latin typeface="+mn-ea"/>
              </a:rPr>
              <a:t>l  2. General Usage  l  3. Future/Feature Requests</a:t>
            </a:r>
            <a:endParaRPr lang="ko-KR" altLang="en-US" sz="800" dirty="0">
              <a:solidFill>
                <a:srgbClr val="78787A"/>
              </a:solidFill>
              <a:latin typeface="+mn-ea"/>
            </a:endParaRPr>
          </a:p>
        </p:txBody>
      </p:sp>
      <p:sp>
        <p:nvSpPr>
          <p:cNvPr id="3" name="TextBox 2">
            <a:extLst>
              <a:ext uri="{FF2B5EF4-FFF2-40B4-BE49-F238E27FC236}">
                <a16:creationId xmlns:a16="http://schemas.microsoft.com/office/drawing/2014/main" id="{D14B95C2-4C8E-DF54-138A-25F904C66C35}"/>
              </a:ext>
            </a:extLst>
          </p:cNvPr>
          <p:cNvSpPr txBox="1"/>
          <p:nvPr/>
        </p:nvSpPr>
        <p:spPr>
          <a:xfrm>
            <a:off x="461671" y="1083661"/>
            <a:ext cx="8982658" cy="584775"/>
          </a:xfrm>
          <a:prstGeom prst="rect">
            <a:avLst/>
          </a:prstGeom>
          <a:noFill/>
        </p:spPr>
        <p:txBody>
          <a:bodyPr wrap="square" rtlCol="0">
            <a:spAutoFit/>
          </a:bodyPr>
          <a:lstStyle/>
          <a:p>
            <a:r>
              <a:rPr lang="en-GB" sz="1600" dirty="0"/>
              <a:t>The installation of the integration is quite simplistic; this just needs to be installed on the same server that BioStar 2 is installed on.</a:t>
            </a:r>
          </a:p>
        </p:txBody>
      </p:sp>
      <p:pic>
        <p:nvPicPr>
          <p:cNvPr id="6" name="Picture 5">
            <a:extLst>
              <a:ext uri="{FF2B5EF4-FFF2-40B4-BE49-F238E27FC236}">
                <a16:creationId xmlns:a16="http://schemas.microsoft.com/office/drawing/2014/main" id="{34F929A4-BDC0-3EA1-9984-0F4F78D24440}"/>
              </a:ext>
            </a:extLst>
          </p:cNvPr>
          <p:cNvPicPr>
            <a:picLocks noChangeAspect="1"/>
          </p:cNvPicPr>
          <p:nvPr/>
        </p:nvPicPr>
        <p:blipFill>
          <a:blip r:embed="rId2"/>
          <a:stretch>
            <a:fillRect/>
          </a:stretch>
        </p:blipFill>
        <p:spPr>
          <a:xfrm>
            <a:off x="461671" y="1695588"/>
            <a:ext cx="2928124" cy="2321501"/>
          </a:xfrm>
          <a:prstGeom prst="rect">
            <a:avLst/>
          </a:prstGeom>
        </p:spPr>
      </p:pic>
      <p:pic>
        <p:nvPicPr>
          <p:cNvPr id="8" name="Picture 7">
            <a:extLst>
              <a:ext uri="{FF2B5EF4-FFF2-40B4-BE49-F238E27FC236}">
                <a16:creationId xmlns:a16="http://schemas.microsoft.com/office/drawing/2014/main" id="{4524C0E8-D293-553C-BA5A-E0596253E99D}"/>
              </a:ext>
            </a:extLst>
          </p:cNvPr>
          <p:cNvPicPr>
            <a:picLocks noChangeAspect="1"/>
          </p:cNvPicPr>
          <p:nvPr/>
        </p:nvPicPr>
        <p:blipFill>
          <a:blip r:embed="rId3"/>
          <a:stretch>
            <a:fillRect/>
          </a:stretch>
        </p:blipFill>
        <p:spPr>
          <a:xfrm>
            <a:off x="3466673" y="1695587"/>
            <a:ext cx="2946067" cy="2321501"/>
          </a:xfrm>
          <a:prstGeom prst="rect">
            <a:avLst/>
          </a:prstGeom>
        </p:spPr>
      </p:pic>
      <p:pic>
        <p:nvPicPr>
          <p:cNvPr id="12" name="Picture 11">
            <a:extLst>
              <a:ext uri="{FF2B5EF4-FFF2-40B4-BE49-F238E27FC236}">
                <a16:creationId xmlns:a16="http://schemas.microsoft.com/office/drawing/2014/main" id="{2139AB38-C5D9-1A49-5628-16F2A90C5890}"/>
              </a:ext>
            </a:extLst>
          </p:cNvPr>
          <p:cNvPicPr>
            <a:picLocks noChangeAspect="1"/>
          </p:cNvPicPr>
          <p:nvPr/>
        </p:nvPicPr>
        <p:blipFill>
          <a:blip r:embed="rId4"/>
          <a:stretch>
            <a:fillRect/>
          </a:stretch>
        </p:blipFill>
        <p:spPr>
          <a:xfrm>
            <a:off x="6516207" y="1668436"/>
            <a:ext cx="2932731" cy="2321501"/>
          </a:xfrm>
          <a:prstGeom prst="rect">
            <a:avLst/>
          </a:prstGeom>
        </p:spPr>
      </p:pic>
      <p:pic>
        <p:nvPicPr>
          <p:cNvPr id="14" name="Picture 13">
            <a:extLst>
              <a:ext uri="{FF2B5EF4-FFF2-40B4-BE49-F238E27FC236}">
                <a16:creationId xmlns:a16="http://schemas.microsoft.com/office/drawing/2014/main" id="{353542C5-7CFC-234F-BF93-F981BBDC5E3D}"/>
              </a:ext>
            </a:extLst>
          </p:cNvPr>
          <p:cNvPicPr>
            <a:picLocks noChangeAspect="1"/>
          </p:cNvPicPr>
          <p:nvPr/>
        </p:nvPicPr>
        <p:blipFill>
          <a:blip r:embed="rId5"/>
          <a:stretch>
            <a:fillRect/>
          </a:stretch>
        </p:blipFill>
        <p:spPr>
          <a:xfrm>
            <a:off x="1618765" y="4052121"/>
            <a:ext cx="3123262" cy="2441026"/>
          </a:xfrm>
          <a:prstGeom prst="rect">
            <a:avLst/>
          </a:prstGeom>
        </p:spPr>
      </p:pic>
      <p:pic>
        <p:nvPicPr>
          <p:cNvPr id="16" name="Picture 15">
            <a:extLst>
              <a:ext uri="{FF2B5EF4-FFF2-40B4-BE49-F238E27FC236}">
                <a16:creationId xmlns:a16="http://schemas.microsoft.com/office/drawing/2014/main" id="{7FB0A68D-E00A-05A4-1694-511DEA35935F}"/>
              </a:ext>
            </a:extLst>
          </p:cNvPr>
          <p:cNvPicPr>
            <a:picLocks noChangeAspect="1"/>
          </p:cNvPicPr>
          <p:nvPr/>
        </p:nvPicPr>
        <p:blipFill>
          <a:blip r:embed="rId6"/>
          <a:stretch>
            <a:fillRect/>
          </a:stretch>
        </p:blipFill>
        <p:spPr>
          <a:xfrm>
            <a:off x="4841212" y="4052121"/>
            <a:ext cx="3141360" cy="2466409"/>
          </a:xfrm>
          <a:prstGeom prst="rect">
            <a:avLst/>
          </a:prstGeom>
        </p:spPr>
      </p:pic>
    </p:spTree>
    <p:extLst>
      <p:ext uri="{BB962C8B-B14F-4D97-AF65-F5344CB8AC3E}">
        <p14:creationId xmlns:p14="http://schemas.microsoft.com/office/powerpoint/2010/main" val="320730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BF2F0-3AA5-A27C-8E6D-16A9D9220F8D}"/>
            </a:ext>
          </a:extLst>
        </p:cNvPr>
        <p:cNvGrpSpPr/>
        <p:nvPr/>
      </p:nvGrpSpPr>
      <p:grpSpPr>
        <a:xfrm>
          <a:off x="0" y="0"/>
          <a:ext cx="0" cy="0"/>
          <a:chOff x="0" y="0"/>
          <a:chExt cx="0" cy="0"/>
        </a:xfrm>
      </p:grpSpPr>
      <p:sp>
        <p:nvSpPr>
          <p:cNvPr id="2" name="TextBox 9">
            <a:extLst>
              <a:ext uri="{FF2B5EF4-FFF2-40B4-BE49-F238E27FC236}">
                <a16:creationId xmlns:a16="http://schemas.microsoft.com/office/drawing/2014/main" id="{ADB235F7-4712-93E7-356F-88717C878B3F}"/>
              </a:ext>
            </a:extLst>
          </p:cNvPr>
          <p:cNvSpPr txBox="1">
            <a:spLocks noChangeArrowheads="1"/>
          </p:cNvSpPr>
          <p:nvPr/>
        </p:nvSpPr>
        <p:spPr bwMode="auto">
          <a:xfrm>
            <a:off x="228275" y="364853"/>
            <a:ext cx="6818284" cy="400110"/>
          </a:xfrm>
          <a:prstGeom prst="rect">
            <a:avLst/>
          </a:prstGeom>
          <a:noFill/>
          <a:ln w="9525">
            <a:noFill/>
            <a:miter lim="800000"/>
            <a:headEnd/>
            <a:tailEnd/>
          </a:ln>
          <a:effectLst/>
        </p:spPr>
        <p:txBody>
          <a:bodyPr wrap="square">
            <a:spAutoFit/>
          </a:bodyPr>
          <a:lstStyle/>
          <a:p>
            <a:pPr>
              <a:defRPr/>
            </a:pPr>
            <a:r>
              <a:rPr lang="en-US" altLang="ko-KR" sz="2000" b="1" dirty="0">
                <a:latin typeface="Montserrat SemiBold" panose="00000700000000000000" pitchFamily="2" charset="0"/>
                <a:cs typeface="Arial Unicode MS" pitchFamily="50" charset="-127"/>
              </a:rPr>
              <a:t>Installation &amp; Setup</a:t>
            </a:r>
          </a:p>
        </p:txBody>
      </p:sp>
      <p:sp>
        <p:nvSpPr>
          <p:cNvPr id="5" name="직사각형 4">
            <a:extLst>
              <a:ext uri="{FF2B5EF4-FFF2-40B4-BE49-F238E27FC236}">
                <a16:creationId xmlns:a16="http://schemas.microsoft.com/office/drawing/2014/main" id="{823301D9-33B6-0175-6989-B9C5F8CB29D4}"/>
              </a:ext>
            </a:extLst>
          </p:cNvPr>
          <p:cNvSpPr/>
          <p:nvPr/>
        </p:nvSpPr>
        <p:spPr>
          <a:xfrm>
            <a:off x="4570059" y="812638"/>
            <a:ext cx="4953000" cy="215444"/>
          </a:xfrm>
          <a:prstGeom prst="rect">
            <a:avLst/>
          </a:prstGeom>
        </p:spPr>
        <p:txBody>
          <a:bodyPr>
            <a:spAutoFit/>
          </a:bodyPr>
          <a:lstStyle/>
          <a:p>
            <a:pPr algn="r" latinLnBrk="1">
              <a:defRPr/>
            </a:pPr>
            <a:r>
              <a:rPr lang="en-US" altLang="ko-KR" sz="800" dirty="0">
                <a:solidFill>
                  <a:srgbClr val="581D53"/>
                </a:solidFill>
                <a:latin typeface="+mn-ea"/>
              </a:rPr>
              <a:t>1. Installation &amp; Setup </a:t>
            </a:r>
            <a:r>
              <a:rPr lang="en-US" altLang="ko-KR" sz="800" dirty="0">
                <a:solidFill>
                  <a:srgbClr val="78787A"/>
                </a:solidFill>
                <a:latin typeface="+mn-ea"/>
              </a:rPr>
              <a:t>l  2. General Usage  l  3. Future/Feature Requests</a:t>
            </a:r>
            <a:endParaRPr lang="ko-KR" altLang="en-US" sz="800" dirty="0">
              <a:solidFill>
                <a:srgbClr val="78787A"/>
              </a:solidFill>
              <a:latin typeface="+mn-ea"/>
            </a:endParaRPr>
          </a:p>
        </p:txBody>
      </p:sp>
      <p:sp>
        <p:nvSpPr>
          <p:cNvPr id="3" name="TextBox 2">
            <a:extLst>
              <a:ext uri="{FF2B5EF4-FFF2-40B4-BE49-F238E27FC236}">
                <a16:creationId xmlns:a16="http://schemas.microsoft.com/office/drawing/2014/main" id="{4C4A0460-F720-AA4D-5BBA-EEF9C7438060}"/>
              </a:ext>
            </a:extLst>
          </p:cNvPr>
          <p:cNvSpPr txBox="1"/>
          <p:nvPr/>
        </p:nvSpPr>
        <p:spPr>
          <a:xfrm>
            <a:off x="421507" y="1028082"/>
            <a:ext cx="3108569" cy="1815882"/>
          </a:xfrm>
          <a:prstGeom prst="rect">
            <a:avLst/>
          </a:prstGeom>
          <a:noFill/>
        </p:spPr>
        <p:txBody>
          <a:bodyPr wrap="square" rtlCol="0">
            <a:spAutoFit/>
          </a:bodyPr>
          <a:lstStyle/>
          <a:p>
            <a:r>
              <a:rPr lang="en-GB" sz="1600" dirty="0"/>
              <a:t>Once installed, a shortcut will be placed on the desktop. This is the settings editor and will allow you to enter specifics for the installation. On first run, the integration will need to be activated.</a:t>
            </a:r>
          </a:p>
        </p:txBody>
      </p:sp>
      <p:pic>
        <p:nvPicPr>
          <p:cNvPr id="10" name="Picture 9">
            <a:extLst>
              <a:ext uri="{FF2B5EF4-FFF2-40B4-BE49-F238E27FC236}">
                <a16:creationId xmlns:a16="http://schemas.microsoft.com/office/drawing/2014/main" id="{C7F3D1A0-8FB0-0C63-E940-397470C895E0}"/>
              </a:ext>
            </a:extLst>
          </p:cNvPr>
          <p:cNvPicPr>
            <a:picLocks noChangeAspect="1"/>
          </p:cNvPicPr>
          <p:nvPr/>
        </p:nvPicPr>
        <p:blipFill>
          <a:blip r:embed="rId2"/>
          <a:stretch>
            <a:fillRect/>
          </a:stretch>
        </p:blipFill>
        <p:spPr>
          <a:xfrm>
            <a:off x="3601199" y="1266305"/>
            <a:ext cx="4355193" cy="1201432"/>
          </a:xfrm>
          <a:prstGeom prst="rect">
            <a:avLst/>
          </a:prstGeom>
        </p:spPr>
      </p:pic>
      <p:pic>
        <p:nvPicPr>
          <p:cNvPr id="13" name="Picture 12">
            <a:extLst>
              <a:ext uri="{FF2B5EF4-FFF2-40B4-BE49-F238E27FC236}">
                <a16:creationId xmlns:a16="http://schemas.microsoft.com/office/drawing/2014/main" id="{8EB0AF63-7940-745E-658D-A46C477F9886}"/>
              </a:ext>
            </a:extLst>
          </p:cNvPr>
          <p:cNvPicPr>
            <a:picLocks noChangeAspect="1"/>
          </p:cNvPicPr>
          <p:nvPr/>
        </p:nvPicPr>
        <p:blipFill>
          <a:blip r:embed="rId3"/>
          <a:stretch>
            <a:fillRect/>
          </a:stretch>
        </p:blipFill>
        <p:spPr>
          <a:xfrm>
            <a:off x="8027515" y="1329822"/>
            <a:ext cx="1695687" cy="1047896"/>
          </a:xfrm>
          <a:prstGeom prst="rect">
            <a:avLst/>
          </a:prstGeom>
        </p:spPr>
      </p:pic>
      <p:sp>
        <p:nvSpPr>
          <p:cNvPr id="18" name="TextBox 17">
            <a:extLst>
              <a:ext uri="{FF2B5EF4-FFF2-40B4-BE49-F238E27FC236}">
                <a16:creationId xmlns:a16="http://schemas.microsoft.com/office/drawing/2014/main" id="{B3499FC1-F21A-283D-C1DC-EF8D6F4C0FB0}"/>
              </a:ext>
            </a:extLst>
          </p:cNvPr>
          <p:cNvSpPr txBox="1"/>
          <p:nvPr/>
        </p:nvSpPr>
        <p:spPr>
          <a:xfrm>
            <a:off x="660046" y="3243472"/>
            <a:ext cx="4733590" cy="2308324"/>
          </a:xfrm>
          <a:prstGeom prst="rect">
            <a:avLst/>
          </a:prstGeom>
          <a:noFill/>
        </p:spPr>
        <p:txBody>
          <a:bodyPr wrap="square" rtlCol="0">
            <a:spAutoFit/>
          </a:bodyPr>
          <a:lstStyle/>
          <a:p>
            <a:r>
              <a:rPr lang="en-GB" sz="1600" dirty="0"/>
              <a:t>The first screen is the connection details for the Unity installation, you will need the IP address and port.</a:t>
            </a:r>
          </a:p>
          <a:p>
            <a:br>
              <a:rPr lang="en-GB" sz="1600" dirty="0"/>
            </a:br>
            <a:r>
              <a:rPr lang="en-GB" sz="1600" dirty="0"/>
              <a:t>There is also the event receiver port selection, this is used for automatic sync and is setup within collaborations in Unity.</a:t>
            </a:r>
          </a:p>
          <a:p>
            <a:endParaRPr lang="en-GB" sz="1600" dirty="0"/>
          </a:p>
          <a:p>
            <a:r>
              <a:rPr lang="en-GB" sz="1600" dirty="0"/>
              <a:t>Enter the settings and press Test!</a:t>
            </a:r>
          </a:p>
        </p:txBody>
      </p:sp>
      <p:pic>
        <p:nvPicPr>
          <p:cNvPr id="20" name="Picture 19">
            <a:extLst>
              <a:ext uri="{FF2B5EF4-FFF2-40B4-BE49-F238E27FC236}">
                <a16:creationId xmlns:a16="http://schemas.microsoft.com/office/drawing/2014/main" id="{D57DDD7C-DA90-503D-4E07-E9E8EBC08181}"/>
              </a:ext>
            </a:extLst>
          </p:cNvPr>
          <p:cNvPicPr>
            <a:picLocks noChangeAspect="1"/>
          </p:cNvPicPr>
          <p:nvPr/>
        </p:nvPicPr>
        <p:blipFill>
          <a:blip r:embed="rId4"/>
          <a:stretch>
            <a:fillRect/>
          </a:stretch>
        </p:blipFill>
        <p:spPr>
          <a:xfrm>
            <a:off x="5778795" y="2578722"/>
            <a:ext cx="3497729" cy="3914425"/>
          </a:xfrm>
          <a:prstGeom prst="rect">
            <a:avLst/>
          </a:prstGeom>
        </p:spPr>
      </p:pic>
    </p:spTree>
    <p:extLst>
      <p:ext uri="{BB962C8B-B14F-4D97-AF65-F5344CB8AC3E}">
        <p14:creationId xmlns:p14="http://schemas.microsoft.com/office/powerpoint/2010/main" val="14473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E9214-5139-3E1A-6D88-35A8F3590020}"/>
            </a:ext>
          </a:extLst>
        </p:cNvPr>
        <p:cNvGrpSpPr/>
        <p:nvPr/>
      </p:nvGrpSpPr>
      <p:grpSpPr>
        <a:xfrm>
          <a:off x="0" y="0"/>
          <a:ext cx="0" cy="0"/>
          <a:chOff x="0" y="0"/>
          <a:chExt cx="0" cy="0"/>
        </a:xfrm>
      </p:grpSpPr>
      <p:sp>
        <p:nvSpPr>
          <p:cNvPr id="2" name="TextBox 9">
            <a:extLst>
              <a:ext uri="{FF2B5EF4-FFF2-40B4-BE49-F238E27FC236}">
                <a16:creationId xmlns:a16="http://schemas.microsoft.com/office/drawing/2014/main" id="{ECEEE28C-0A36-D56E-5E49-8BC52FDD2871}"/>
              </a:ext>
            </a:extLst>
          </p:cNvPr>
          <p:cNvSpPr txBox="1">
            <a:spLocks noChangeArrowheads="1"/>
          </p:cNvSpPr>
          <p:nvPr/>
        </p:nvSpPr>
        <p:spPr bwMode="auto">
          <a:xfrm>
            <a:off x="228275" y="364853"/>
            <a:ext cx="6818284" cy="400110"/>
          </a:xfrm>
          <a:prstGeom prst="rect">
            <a:avLst/>
          </a:prstGeom>
          <a:noFill/>
          <a:ln w="9525">
            <a:noFill/>
            <a:miter lim="800000"/>
            <a:headEnd/>
            <a:tailEnd/>
          </a:ln>
          <a:effectLst/>
        </p:spPr>
        <p:txBody>
          <a:bodyPr wrap="square">
            <a:spAutoFit/>
          </a:bodyPr>
          <a:lstStyle/>
          <a:p>
            <a:pPr>
              <a:defRPr/>
            </a:pPr>
            <a:r>
              <a:rPr lang="en-US" altLang="ko-KR" sz="2000" b="1" dirty="0">
                <a:latin typeface="Montserrat SemiBold" panose="00000700000000000000" pitchFamily="2" charset="0"/>
                <a:cs typeface="Arial Unicode MS" pitchFamily="50" charset="-127"/>
              </a:rPr>
              <a:t>Installation &amp; Setup</a:t>
            </a:r>
          </a:p>
        </p:txBody>
      </p:sp>
      <p:sp>
        <p:nvSpPr>
          <p:cNvPr id="5" name="직사각형 4">
            <a:extLst>
              <a:ext uri="{FF2B5EF4-FFF2-40B4-BE49-F238E27FC236}">
                <a16:creationId xmlns:a16="http://schemas.microsoft.com/office/drawing/2014/main" id="{4C71B077-612A-95CB-32BA-409FD53FB4C0}"/>
              </a:ext>
            </a:extLst>
          </p:cNvPr>
          <p:cNvSpPr/>
          <p:nvPr/>
        </p:nvSpPr>
        <p:spPr>
          <a:xfrm>
            <a:off x="4570059" y="812638"/>
            <a:ext cx="4953000" cy="215444"/>
          </a:xfrm>
          <a:prstGeom prst="rect">
            <a:avLst/>
          </a:prstGeom>
        </p:spPr>
        <p:txBody>
          <a:bodyPr>
            <a:spAutoFit/>
          </a:bodyPr>
          <a:lstStyle/>
          <a:p>
            <a:pPr algn="r" latinLnBrk="1">
              <a:defRPr/>
            </a:pPr>
            <a:r>
              <a:rPr lang="en-US" altLang="ko-KR" sz="800" dirty="0">
                <a:solidFill>
                  <a:srgbClr val="581D53"/>
                </a:solidFill>
                <a:latin typeface="+mn-ea"/>
              </a:rPr>
              <a:t>1. Installation &amp; Setup </a:t>
            </a:r>
            <a:r>
              <a:rPr lang="en-US" altLang="ko-KR" sz="800" dirty="0">
                <a:solidFill>
                  <a:srgbClr val="78787A"/>
                </a:solidFill>
                <a:latin typeface="+mn-ea"/>
              </a:rPr>
              <a:t>l  2. General Usage  l  3. Future/Feature Requests</a:t>
            </a:r>
            <a:endParaRPr lang="ko-KR" altLang="en-US" sz="800" dirty="0">
              <a:solidFill>
                <a:srgbClr val="78787A"/>
              </a:solidFill>
              <a:latin typeface="+mn-ea"/>
            </a:endParaRPr>
          </a:p>
        </p:txBody>
      </p:sp>
      <p:sp>
        <p:nvSpPr>
          <p:cNvPr id="3" name="TextBox 2">
            <a:extLst>
              <a:ext uri="{FF2B5EF4-FFF2-40B4-BE49-F238E27FC236}">
                <a16:creationId xmlns:a16="http://schemas.microsoft.com/office/drawing/2014/main" id="{9B8D93EB-CC7B-3BCF-791C-ADC1101106F0}"/>
              </a:ext>
            </a:extLst>
          </p:cNvPr>
          <p:cNvSpPr txBox="1"/>
          <p:nvPr/>
        </p:nvSpPr>
        <p:spPr>
          <a:xfrm>
            <a:off x="434759" y="1083422"/>
            <a:ext cx="8921276" cy="830997"/>
          </a:xfrm>
          <a:prstGeom prst="rect">
            <a:avLst/>
          </a:prstGeom>
          <a:noFill/>
        </p:spPr>
        <p:txBody>
          <a:bodyPr wrap="square" rtlCol="0">
            <a:spAutoFit/>
          </a:bodyPr>
          <a:lstStyle/>
          <a:p>
            <a:r>
              <a:rPr lang="en-GB" sz="1600" dirty="0"/>
              <a:t>The next section is the connection to BioStar 2, as this is installed on the same machine as the integration, we can use the 127.0.0.1 address, once connected, you will be able to use the buttons on the upper section (Add device, Set Default Wiegand, Setup BioStar 2 etc)</a:t>
            </a:r>
          </a:p>
        </p:txBody>
      </p:sp>
      <p:pic>
        <p:nvPicPr>
          <p:cNvPr id="6" name="Picture 5">
            <a:extLst>
              <a:ext uri="{FF2B5EF4-FFF2-40B4-BE49-F238E27FC236}">
                <a16:creationId xmlns:a16="http://schemas.microsoft.com/office/drawing/2014/main" id="{D90A6C4D-E149-5BD5-DC0C-59BA1D3FF53E}"/>
              </a:ext>
            </a:extLst>
          </p:cNvPr>
          <p:cNvPicPr>
            <a:picLocks noChangeAspect="1"/>
          </p:cNvPicPr>
          <p:nvPr/>
        </p:nvPicPr>
        <p:blipFill>
          <a:blip r:embed="rId2"/>
          <a:stretch>
            <a:fillRect/>
          </a:stretch>
        </p:blipFill>
        <p:spPr>
          <a:xfrm>
            <a:off x="620290" y="2232878"/>
            <a:ext cx="3463807" cy="3920573"/>
          </a:xfrm>
          <a:prstGeom prst="rect">
            <a:avLst/>
          </a:prstGeom>
        </p:spPr>
      </p:pic>
      <p:pic>
        <p:nvPicPr>
          <p:cNvPr id="8" name="Picture 7">
            <a:extLst>
              <a:ext uri="{FF2B5EF4-FFF2-40B4-BE49-F238E27FC236}">
                <a16:creationId xmlns:a16="http://schemas.microsoft.com/office/drawing/2014/main" id="{DBD61808-5849-5764-5AF3-5D7874574474}"/>
              </a:ext>
            </a:extLst>
          </p:cNvPr>
          <p:cNvPicPr>
            <a:picLocks noChangeAspect="1"/>
          </p:cNvPicPr>
          <p:nvPr/>
        </p:nvPicPr>
        <p:blipFill>
          <a:blip r:embed="rId3"/>
          <a:stretch>
            <a:fillRect/>
          </a:stretch>
        </p:blipFill>
        <p:spPr>
          <a:xfrm>
            <a:off x="4135980" y="2232878"/>
            <a:ext cx="1685925" cy="1457325"/>
          </a:xfrm>
          <a:prstGeom prst="rect">
            <a:avLst/>
          </a:prstGeom>
        </p:spPr>
      </p:pic>
      <p:pic>
        <p:nvPicPr>
          <p:cNvPr id="11" name="Picture 10">
            <a:extLst>
              <a:ext uri="{FF2B5EF4-FFF2-40B4-BE49-F238E27FC236}">
                <a16:creationId xmlns:a16="http://schemas.microsoft.com/office/drawing/2014/main" id="{4A721739-13C1-E727-7975-336632E4E8B3}"/>
              </a:ext>
            </a:extLst>
          </p:cNvPr>
          <p:cNvPicPr>
            <a:picLocks noChangeAspect="1"/>
          </p:cNvPicPr>
          <p:nvPr/>
        </p:nvPicPr>
        <p:blipFill>
          <a:blip r:embed="rId4"/>
          <a:stretch>
            <a:fillRect/>
          </a:stretch>
        </p:blipFill>
        <p:spPr>
          <a:xfrm>
            <a:off x="5873788" y="2232878"/>
            <a:ext cx="3161811" cy="2286113"/>
          </a:xfrm>
          <a:prstGeom prst="rect">
            <a:avLst/>
          </a:prstGeom>
        </p:spPr>
      </p:pic>
      <p:pic>
        <p:nvPicPr>
          <p:cNvPr id="14" name="Picture 13">
            <a:extLst>
              <a:ext uri="{FF2B5EF4-FFF2-40B4-BE49-F238E27FC236}">
                <a16:creationId xmlns:a16="http://schemas.microsoft.com/office/drawing/2014/main" id="{7D095D5E-8376-1481-6658-BC926CC32739}"/>
              </a:ext>
            </a:extLst>
          </p:cNvPr>
          <p:cNvPicPr>
            <a:picLocks noChangeAspect="1"/>
          </p:cNvPicPr>
          <p:nvPr/>
        </p:nvPicPr>
        <p:blipFill>
          <a:blip r:embed="rId5"/>
          <a:stretch>
            <a:fillRect/>
          </a:stretch>
        </p:blipFill>
        <p:spPr>
          <a:xfrm>
            <a:off x="4316955" y="4800810"/>
            <a:ext cx="1323975" cy="542925"/>
          </a:xfrm>
          <a:prstGeom prst="rect">
            <a:avLst/>
          </a:prstGeom>
        </p:spPr>
      </p:pic>
      <p:pic>
        <p:nvPicPr>
          <p:cNvPr id="16" name="Picture 15">
            <a:extLst>
              <a:ext uri="{FF2B5EF4-FFF2-40B4-BE49-F238E27FC236}">
                <a16:creationId xmlns:a16="http://schemas.microsoft.com/office/drawing/2014/main" id="{0E9E0BB5-D576-306F-83EF-3C7F548AA5C6}"/>
              </a:ext>
            </a:extLst>
          </p:cNvPr>
          <p:cNvPicPr>
            <a:picLocks noChangeAspect="1"/>
          </p:cNvPicPr>
          <p:nvPr/>
        </p:nvPicPr>
        <p:blipFill>
          <a:blip r:embed="rId6"/>
          <a:stretch>
            <a:fillRect/>
          </a:stretch>
        </p:blipFill>
        <p:spPr>
          <a:xfrm>
            <a:off x="4289882" y="5386951"/>
            <a:ext cx="1352739" cy="238158"/>
          </a:xfrm>
          <a:prstGeom prst="rect">
            <a:avLst/>
          </a:prstGeom>
        </p:spPr>
      </p:pic>
      <p:sp>
        <p:nvSpPr>
          <p:cNvPr id="17" name="TextBox 16">
            <a:extLst>
              <a:ext uri="{FF2B5EF4-FFF2-40B4-BE49-F238E27FC236}">
                <a16:creationId xmlns:a16="http://schemas.microsoft.com/office/drawing/2014/main" id="{FF51B959-5C75-5FAD-AF6E-1E3F9EACDF2A}"/>
              </a:ext>
            </a:extLst>
          </p:cNvPr>
          <p:cNvSpPr txBox="1"/>
          <p:nvPr/>
        </p:nvSpPr>
        <p:spPr>
          <a:xfrm>
            <a:off x="5817409" y="4837450"/>
            <a:ext cx="3844067" cy="1077218"/>
          </a:xfrm>
          <a:prstGeom prst="rect">
            <a:avLst/>
          </a:prstGeom>
          <a:noFill/>
        </p:spPr>
        <p:txBody>
          <a:bodyPr wrap="square" rtlCol="0">
            <a:spAutoFit/>
          </a:bodyPr>
          <a:lstStyle/>
          <a:p>
            <a:r>
              <a:rPr lang="en-GB" sz="1600" dirty="0"/>
              <a:t>The ‘Set Default Wiegand’ option will set </a:t>
            </a:r>
            <a:r>
              <a:rPr lang="en-GB" sz="1600" dirty="0" err="1"/>
              <a:t>Avigilons</a:t>
            </a:r>
            <a:r>
              <a:rPr lang="en-GB" sz="1600" dirty="0"/>
              <a:t> 56 bit setting into BioStar 2, as well as automatically apply that to any connected BioStar 2 device.</a:t>
            </a:r>
          </a:p>
        </p:txBody>
      </p:sp>
    </p:spTree>
    <p:extLst>
      <p:ext uri="{BB962C8B-B14F-4D97-AF65-F5344CB8AC3E}">
        <p14:creationId xmlns:p14="http://schemas.microsoft.com/office/powerpoint/2010/main" val="214315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96B4E-447B-AB60-8463-FE2DA338C491}"/>
            </a:ext>
          </a:extLst>
        </p:cNvPr>
        <p:cNvGrpSpPr/>
        <p:nvPr/>
      </p:nvGrpSpPr>
      <p:grpSpPr>
        <a:xfrm>
          <a:off x="0" y="0"/>
          <a:ext cx="0" cy="0"/>
          <a:chOff x="0" y="0"/>
          <a:chExt cx="0" cy="0"/>
        </a:xfrm>
      </p:grpSpPr>
      <p:sp>
        <p:nvSpPr>
          <p:cNvPr id="2" name="TextBox 9">
            <a:extLst>
              <a:ext uri="{FF2B5EF4-FFF2-40B4-BE49-F238E27FC236}">
                <a16:creationId xmlns:a16="http://schemas.microsoft.com/office/drawing/2014/main" id="{19C67A18-CFE1-4AF7-85F3-C1340E6A1256}"/>
              </a:ext>
            </a:extLst>
          </p:cNvPr>
          <p:cNvSpPr txBox="1">
            <a:spLocks noChangeArrowheads="1"/>
          </p:cNvSpPr>
          <p:nvPr/>
        </p:nvSpPr>
        <p:spPr bwMode="auto">
          <a:xfrm>
            <a:off x="228275" y="364853"/>
            <a:ext cx="6818284" cy="400110"/>
          </a:xfrm>
          <a:prstGeom prst="rect">
            <a:avLst/>
          </a:prstGeom>
          <a:noFill/>
          <a:ln w="9525">
            <a:noFill/>
            <a:miter lim="800000"/>
            <a:headEnd/>
            <a:tailEnd/>
          </a:ln>
          <a:effectLst/>
        </p:spPr>
        <p:txBody>
          <a:bodyPr wrap="square">
            <a:spAutoFit/>
          </a:bodyPr>
          <a:lstStyle/>
          <a:p>
            <a:pPr>
              <a:defRPr/>
            </a:pPr>
            <a:r>
              <a:rPr lang="en-US" altLang="ko-KR" sz="2000" b="1" dirty="0">
                <a:latin typeface="Montserrat SemiBold" panose="00000700000000000000" pitchFamily="2" charset="0"/>
                <a:cs typeface="Arial Unicode MS" pitchFamily="50" charset="-127"/>
              </a:rPr>
              <a:t>Installation &amp; Setup</a:t>
            </a:r>
          </a:p>
        </p:txBody>
      </p:sp>
      <p:sp>
        <p:nvSpPr>
          <p:cNvPr id="5" name="직사각형 4">
            <a:extLst>
              <a:ext uri="{FF2B5EF4-FFF2-40B4-BE49-F238E27FC236}">
                <a16:creationId xmlns:a16="http://schemas.microsoft.com/office/drawing/2014/main" id="{AE75A855-34D5-364F-09E9-B5AA2D5F07E7}"/>
              </a:ext>
            </a:extLst>
          </p:cNvPr>
          <p:cNvSpPr/>
          <p:nvPr/>
        </p:nvSpPr>
        <p:spPr>
          <a:xfrm>
            <a:off x="4570059" y="812638"/>
            <a:ext cx="4953000" cy="215444"/>
          </a:xfrm>
          <a:prstGeom prst="rect">
            <a:avLst/>
          </a:prstGeom>
        </p:spPr>
        <p:txBody>
          <a:bodyPr>
            <a:spAutoFit/>
          </a:bodyPr>
          <a:lstStyle/>
          <a:p>
            <a:pPr algn="r" latinLnBrk="1">
              <a:defRPr/>
            </a:pPr>
            <a:r>
              <a:rPr lang="en-US" altLang="ko-KR" sz="800" dirty="0">
                <a:solidFill>
                  <a:srgbClr val="581D53"/>
                </a:solidFill>
                <a:latin typeface="+mn-ea"/>
              </a:rPr>
              <a:t>1. Installation &amp; Setup </a:t>
            </a:r>
            <a:r>
              <a:rPr lang="en-US" altLang="ko-KR" sz="800" dirty="0">
                <a:solidFill>
                  <a:srgbClr val="78787A"/>
                </a:solidFill>
                <a:latin typeface="+mn-ea"/>
              </a:rPr>
              <a:t>l  2. General Usage  l  3. Future/Feature Requests</a:t>
            </a:r>
            <a:endParaRPr lang="ko-KR" altLang="en-US" sz="800" dirty="0">
              <a:solidFill>
                <a:srgbClr val="78787A"/>
              </a:solidFill>
              <a:latin typeface="+mn-ea"/>
            </a:endParaRPr>
          </a:p>
        </p:txBody>
      </p:sp>
      <p:sp>
        <p:nvSpPr>
          <p:cNvPr id="3" name="TextBox 2">
            <a:extLst>
              <a:ext uri="{FF2B5EF4-FFF2-40B4-BE49-F238E27FC236}">
                <a16:creationId xmlns:a16="http://schemas.microsoft.com/office/drawing/2014/main" id="{4F05AF91-E45B-AE2B-1298-1E88579FEBB2}"/>
              </a:ext>
            </a:extLst>
          </p:cNvPr>
          <p:cNvSpPr txBox="1"/>
          <p:nvPr/>
        </p:nvSpPr>
        <p:spPr>
          <a:xfrm>
            <a:off x="410817" y="1083422"/>
            <a:ext cx="9112242" cy="1077218"/>
          </a:xfrm>
          <a:prstGeom prst="rect">
            <a:avLst/>
          </a:prstGeom>
          <a:noFill/>
        </p:spPr>
        <p:txBody>
          <a:bodyPr wrap="square" rtlCol="0">
            <a:spAutoFit/>
          </a:bodyPr>
          <a:lstStyle/>
          <a:p>
            <a:r>
              <a:rPr lang="en-GB" sz="1600" dirty="0"/>
              <a:t>The next section is the connection to the Suprema Mobile Credential. As long as the user within Avigilon has both an email address and token applied, that token will be uploaded to the Suprema Mobile Credential portal. To use this section (Both BioStar 2 and Mobile Credential can be enabled separately) you will need to create a site at https://portal.airfob.com </a:t>
            </a:r>
          </a:p>
        </p:txBody>
      </p:sp>
      <p:pic>
        <p:nvPicPr>
          <p:cNvPr id="10" name="Picture 9">
            <a:extLst>
              <a:ext uri="{FF2B5EF4-FFF2-40B4-BE49-F238E27FC236}">
                <a16:creationId xmlns:a16="http://schemas.microsoft.com/office/drawing/2014/main" id="{277075A8-0756-5F08-8218-B4A4B841E52E}"/>
              </a:ext>
            </a:extLst>
          </p:cNvPr>
          <p:cNvPicPr>
            <a:picLocks noChangeAspect="1"/>
          </p:cNvPicPr>
          <p:nvPr/>
        </p:nvPicPr>
        <p:blipFill>
          <a:blip r:embed="rId2"/>
          <a:stretch>
            <a:fillRect/>
          </a:stretch>
        </p:blipFill>
        <p:spPr>
          <a:xfrm>
            <a:off x="2801101" y="2160640"/>
            <a:ext cx="3537916" cy="4010934"/>
          </a:xfrm>
          <a:prstGeom prst="rect">
            <a:avLst/>
          </a:prstGeom>
        </p:spPr>
      </p:pic>
    </p:spTree>
    <p:extLst>
      <p:ext uri="{BB962C8B-B14F-4D97-AF65-F5344CB8AC3E}">
        <p14:creationId xmlns:p14="http://schemas.microsoft.com/office/powerpoint/2010/main" val="2289922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6446C-6F8B-5261-070C-258141D21B06}"/>
            </a:ext>
          </a:extLst>
        </p:cNvPr>
        <p:cNvGrpSpPr/>
        <p:nvPr/>
      </p:nvGrpSpPr>
      <p:grpSpPr>
        <a:xfrm>
          <a:off x="0" y="0"/>
          <a:ext cx="0" cy="0"/>
          <a:chOff x="0" y="0"/>
          <a:chExt cx="0" cy="0"/>
        </a:xfrm>
      </p:grpSpPr>
      <p:sp>
        <p:nvSpPr>
          <p:cNvPr id="2" name="TextBox 9">
            <a:extLst>
              <a:ext uri="{FF2B5EF4-FFF2-40B4-BE49-F238E27FC236}">
                <a16:creationId xmlns:a16="http://schemas.microsoft.com/office/drawing/2014/main" id="{F060F993-C507-0058-0CBE-76F5C07EC1D2}"/>
              </a:ext>
            </a:extLst>
          </p:cNvPr>
          <p:cNvSpPr txBox="1">
            <a:spLocks noChangeArrowheads="1"/>
          </p:cNvSpPr>
          <p:nvPr/>
        </p:nvSpPr>
        <p:spPr bwMode="auto">
          <a:xfrm>
            <a:off x="228275" y="364853"/>
            <a:ext cx="6818284" cy="400110"/>
          </a:xfrm>
          <a:prstGeom prst="rect">
            <a:avLst/>
          </a:prstGeom>
          <a:noFill/>
          <a:ln w="9525">
            <a:noFill/>
            <a:miter lim="800000"/>
            <a:headEnd/>
            <a:tailEnd/>
          </a:ln>
          <a:effectLst/>
        </p:spPr>
        <p:txBody>
          <a:bodyPr wrap="square">
            <a:spAutoFit/>
          </a:bodyPr>
          <a:lstStyle/>
          <a:p>
            <a:pPr>
              <a:defRPr/>
            </a:pPr>
            <a:r>
              <a:rPr lang="en-US" altLang="ko-KR" sz="2000" b="1" dirty="0">
                <a:latin typeface="Montserrat SemiBold" panose="00000700000000000000" pitchFamily="2" charset="0"/>
                <a:cs typeface="Arial Unicode MS" pitchFamily="50" charset="-127"/>
              </a:rPr>
              <a:t>Installation &amp; Setup</a:t>
            </a:r>
          </a:p>
        </p:txBody>
      </p:sp>
      <p:sp>
        <p:nvSpPr>
          <p:cNvPr id="5" name="직사각형 4">
            <a:extLst>
              <a:ext uri="{FF2B5EF4-FFF2-40B4-BE49-F238E27FC236}">
                <a16:creationId xmlns:a16="http://schemas.microsoft.com/office/drawing/2014/main" id="{E7F7CA38-9A53-713F-508B-0B4F954CD76F}"/>
              </a:ext>
            </a:extLst>
          </p:cNvPr>
          <p:cNvSpPr/>
          <p:nvPr/>
        </p:nvSpPr>
        <p:spPr>
          <a:xfrm>
            <a:off x="4570059" y="812638"/>
            <a:ext cx="4953000" cy="215444"/>
          </a:xfrm>
          <a:prstGeom prst="rect">
            <a:avLst/>
          </a:prstGeom>
        </p:spPr>
        <p:txBody>
          <a:bodyPr>
            <a:spAutoFit/>
          </a:bodyPr>
          <a:lstStyle/>
          <a:p>
            <a:pPr algn="r" latinLnBrk="1">
              <a:defRPr/>
            </a:pPr>
            <a:r>
              <a:rPr lang="en-US" altLang="ko-KR" sz="800" dirty="0">
                <a:solidFill>
                  <a:srgbClr val="581D53"/>
                </a:solidFill>
                <a:latin typeface="+mn-ea"/>
              </a:rPr>
              <a:t>1. Installation &amp; Setup </a:t>
            </a:r>
            <a:r>
              <a:rPr lang="en-US" altLang="ko-KR" sz="800" dirty="0">
                <a:solidFill>
                  <a:srgbClr val="78787A"/>
                </a:solidFill>
                <a:latin typeface="+mn-ea"/>
              </a:rPr>
              <a:t>l  2. General Usage  l  3. Future/Feature Requests</a:t>
            </a:r>
            <a:endParaRPr lang="ko-KR" altLang="en-US" sz="800" dirty="0">
              <a:solidFill>
                <a:srgbClr val="78787A"/>
              </a:solidFill>
              <a:latin typeface="+mn-ea"/>
            </a:endParaRPr>
          </a:p>
        </p:txBody>
      </p:sp>
      <p:sp>
        <p:nvSpPr>
          <p:cNvPr id="3" name="TextBox 2">
            <a:extLst>
              <a:ext uri="{FF2B5EF4-FFF2-40B4-BE49-F238E27FC236}">
                <a16:creationId xmlns:a16="http://schemas.microsoft.com/office/drawing/2014/main" id="{C4DABE07-80E8-A84F-86CD-BAC4F0C4F509}"/>
              </a:ext>
            </a:extLst>
          </p:cNvPr>
          <p:cNvSpPr txBox="1"/>
          <p:nvPr/>
        </p:nvSpPr>
        <p:spPr>
          <a:xfrm>
            <a:off x="410817" y="1083422"/>
            <a:ext cx="9112242" cy="338554"/>
          </a:xfrm>
          <a:prstGeom prst="rect">
            <a:avLst/>
          </a:prstGeom>
          <a:noFill/>
        </p:spPr>
        <p:txBody>
          <a:bodyPr wrap="square" rtlCol="0">
            <a:spAutoFit/>
          </a:bodyPr>
          <a:lstStyle/>
          <a:p>
            <a:r>
              <a:rPr lang="en-GB" sz="1600" dirty="0"/>
              <a:t>The final section is where you will activate/deactivate certain settings within the integration.</a:t>
            </a:r>
          </a:p>
        </p:txBody>
      </p:sp>
      <p:pic>
        <p:nvPicPr>
          <p:cNvPr id="6" name="Picture 5">
            <a:extLst>
              <a:ext uri="{FF2B5EF4-FFF2-40B4-BE49-F238E27FC236}">
                <a16:creationId xmlns:a16="http://schemas.microsoft.com/office/drawing/2014/main" id="{64D75742-6098-3C8E-589A-92599DBE44B5}"/>
              </a:ext>
            </a:extLst>
          </p:cNvPr>
          <p:cNvPicPr>
            <a:picLocks noChangeAspect="1"/>
          </p:cNvPicPr>
          <p:nvPr/>
        </p:nvPicPr>
        <p:blipFill>
          <a:blip r:embed="rId2"/>
          <a:stretch>
            <a:fillRect/>
          </a:stretch>
        </p:blipFill>
        <p:spPr>
          <a:xfrm>
            <a:off x="2799055" y="1553693"/>
            <a:ext cx="3727535" cy="4220885"/>
          </a:xfrm>
          <a:prstGeom prst="rect">
            <a:avLst/>
          </a:prstGeom>
        </p:spPr>
      </p:pic>
      <p:sp>
        <p:nvSpPr>
          <p:cNvPr id="7" name="TextBox 6">
            <a:extLst>
              <a:ext uri="{FF2B5EF4-FFF2-40B4-BE49-F238E27FC236}">
                <a16:creationId xmlns:a16="http://schemas.microsoft.com/office/drawing/2014/main" id="{32C99B9A-CE5E-31CC-6C16-718AF60D8705}"/>
              </a:ext>
            </a:extLst>
          </p:cNvPr>
          <p:cNvSpPr txBox="1"/>
          <p:nvPr/>
        </p:nvSpPr>
        <p:spPr>
          <a:xfrm>
            <a:off x="410817" y="1522975"/>
            <a:ext cx="1967948" cy="1169551"/>
          </a:xfrm>
          <a:prstGeom prst="rect">
            <a:avLst/>
          </a:prstGeom>
          <a:noFill/>
        </p:spPr>
        <p:txBody>
          <a:bodyPr wrap="square" rtlCol="0">
            <a:spAutoFit/>
          </a:bodyPr>
          <a:lstStyle/>
          <a:p>
            <a:r>
              <a:rPr lang="en-GB" sz="1000" dirty="0" err="1"/>
              <a:t>AutoGen</a:t>
            </a:r>
            <a:r>
              <a:rPr lang="en-GB" sz="1000" dirty="0"/>
              <a:t> Token via BioStar 2 will automatically generate a random token within Avigilon unity if the user does not have one already. (Specifically checking BioStar 2 if token already exists)</a:t>
            </a:r>
          </a:p>
        </p:txBody>
      </p:sp>
      <p:sp>
        <p:nvSpPr>
          <p:cNvPr id="8" name="TextBox 7">
            <a:extLst>
              <a:ext uri="{FF2B5EF4-FFF2-40B4-BE49-F238E27FC236}">
                <a16:creationId xmlns:a16="http://schemas.microsoft.com/office/drawing/2014/main" id="{4720759C-4454-C826-3195-093A355AE7E5}"/>
              </a:ext>
            </a:extLst>
          </p:cNvPr>
          <p:cNvSpPr txBox="1"/>
          <p:nvPr/>
        </p:nvSpPr>
        <p:spPr>
          <a:xfrm>
            <a:off x="410817" y="2692956"/>
            <a:ext cx="1967948" cy="707886"/>
          </a:xfrm>
          <a:prstGeom prst="rect">
            <a:avLst/>
          </a:prstGeom>
          <a:noFill/>
        </p:spPr>
        <p:txBody>
          <a:bodyPr wrap="square" rtlCol="0">
            <a:spAutoFit/>
          </a:bodyPr>
          <a:lstStyle/>
          <a:p>
            <a:r>
              <a:rPr lang="en-GB" sz="1000" dirty="0"/>
              <a:t>Auto </a:t>
            </a:r>
            <a:r>
              <a:rPr lang="en-GB" sz="1000" dirty="0" err="1"/>
              <a:t>Enroll</a:t>
            </a:r>
            <a:r>
              <a:rPr lang="en-GB" sz="1000" dirty="0"/>
              <a:t> Profile Images will take the user image from Unity and </a:t>
            </a:r>
            <a:r>
              <a:rPr lang="en-GB" sz="1000" dirty="0" err="1"/>
              <a:t>enroll</a:t>
            </a:r>
            <a:r>
              <a:rPr lang="en-GB" sz="1000" dirty="0"/>
              <a:t> it to user as face credential (If valid)</a:t>
            </a:r>
          </a:p>
        </p:txBody>
      </p:sp>
      <p:sp>
        <p:nvSpPr>
          <p:cNvPr id="9" name="TextBox 8">
            <a:extLst>
              <a:ext uri="{FF2B5EF4-FFF2-40B4-BE49-F238E27FC236}">
                <a16:creationId xmlns:a16="http://schemas.microsoft.com/office/drawing/2014/main" id="{E2E1AB04-B6D9-4985-3F85-F3B0F338E1F5}"/>
              </a:ext>
            </a:extLst>
          </p:cNvPr>
          <p:cNvSpPr txBox="1"/>
          <p:nvPr/>
        </p:nvSpPr>
        <p:spPr>
          <a:xfrm>
            <a:off x="410817" y="3450538"/>
            <a:ext cx="1967948" cy="861774"/>
          </a:xfrm>
          <a:prstGeom prst="rect">
            <a:avLst/>
          </a:prstGeom>
          <a:noFill/>
        </p:spPr>
        <p:txBody>
          <a:bodyPr wrap="square" rtlCol="0">
            <a:spAutoFit/>
          </a:bodyPr>
          <a:lstStyle/>
          <a:p>
            <a:r>
              <a:rPr lang="en-GB" sz="1000" dirty="0"/>
              <a:t>Auto Sync Enabled controls whether the event receiver port is active. This allows events from Unity to start the sync</a:t>
            </a:r>
          </a:p>
        </p:txBody>
      </p:sp>
      <p:sp>
        <p:nvSpPr>
          <p:cNvPr id="11" name="TextBox 10">
            <a:extLst>
              <a:ext uri="{FF2B5EF4-FFF2-40B4-BE49-F238E27FC236}">
                <a16:creationId xmlns:a16="http://schemas.microsoft.com/office/drawing/2014/main" id="{F9462BAF-565A-3549-94D1-AF23575D3252}"/>
              </a:ext>
            </a:extLst>
          </p:cNvPr>
          <p:cNvSpPr txBox="1"/>
          <p:nvPr/>
        </p:nvSpPr>
        <p:spPr>
          <a:xfrm>
            <a:off x="410817" y="4319273"/>
            <a:ext cx="1967948" cy="861774"/>
          </a:xfrm>
          <a:prstGeom prst="rect">
            <a:avLst/>
          </a:prstGeom>
          <a:noFill/>
        </p:spPr>
        <p:txBody>
          <a:bodyPr wrap="square" rtlCol="0">
            <a:spAutoFit/>
          </a:bodyPr>
          <a:lstStyle/>
          <a:p>
            <a:r>
              <a:rPr lang="en-GB" sz="1000" dirty="0"/>
              <a:t>Sync at end of data transfer will automatically sync the devices in BioStar 2 via API at end of sync (Only needed for V1 devices)</a:t>
            </a:r>
          </a:p>
        </p:txBody>
      </p:sp>
      <p:sp>
        <p:nvSpPr>
          <p:cNvPr id="12" name="TextBox 11">
            <a:extLst>
              <a:ext uri="{FF2B5EF4-FFF2-40B4-BE49-F238E27FC236}">
                <a16:creationId xmlns:a16="http://schemas.microsoft.com/office/drawing/2014/main" id="{DE0B10D2-CA14-A1C5-42AB-576B31C73736}"/>
              </a:ext>
            </a:extLst>
          </p:cNvPr>
          <p:cNvSpPr txBox="1"/>
          <p:nvPr/>
        </p:nvSpPr>
        <p:spPr>
          <a:xfrm>
            <a:off x="410817" y="5297007"/>
            <a:ext cx="1967948" cy="861774"/>
          </a:xfrm>
          <a:prstGeom prst="rect">
            <a:avLst/>
          </a:prstGeom>
          <a:noFill/>
        </p:spPr>
        <p:txBody>
          <a:bodyPr wrap="square" rtlCol="0">
            <a:spAutoFit/>
          </a:bodyPr>
          <a:lstStyle/>
          <a:p>
            <a:r>
              <a:rPr lang="en-GB" sz="1000" dirty="0"/>
              <a:t>Bulk Upload will use the Bulk Upload feature of BioStar 2 (Version 2.9.10 onwards) that can significantly reduce sync time.</a:t>
            </a:r>
          </a:p>
        </p:txBody>
      </p:sp>
      <p:sp>
        <p:nvSpPr>
          <p:cNvPr id="13" name="TextBox 12">
            <a:extLst>
              <a:ext uri="{FF2B5EF4-FFF2-40B4-BE49-F238E27FC236}">
                <a16:creationId xmlns:a16="http://schemas.microsoft.com/office/drawing/2014/main" id="{DB12EE2D-AF79-929B-9188-12E0740810EA}"/>
              </a:ext>
            </a:extLst>
          </p:cNvPr>
          <p:cNvSpPr txBox="1"/>
          <p:nvPr/>
        </p:nvSpPr>
        <p:spPr>
          <a:xfrm>
            <a:off x="6897757" y="1649593"/>
            <a:ext cx="1967948" cy="1323439"/>
          </a:xfrm>
          <a:prstGeom prst="rect">
            <a:avLst/>
          </a:prstGeom>
          <a:noFill/>
        </p:spPr>
        <p:txBody>
          <a:bodyPr wrap="square" rtlCol="0">
            <a:spAutoFit/>
          </a:bodyPr>
          <a:lstStyle/>
          <a:p>
            <a:r>
              <a:rPr lang="en-GB" sz="1000" dirty="0" err="1"/>
              <a:t>AutoGen</a:t>
            </a:r>
            <a:r>
              <a:rPr lang="en-GB" sz="1000" dirty="0"/>
              <a:t> Token via MOCA will automatically generate a random token within Avigilon unity if the user does not have one already. This specifically checks MOCA if the random token already exists</a:t>
            </a:r>
          </a:p>
        </p:txBody>
      </p:sp>
      <p:sp>
        <p:nvSpPr>
          <p:cNvPr id="14" name="TextBox 13">
            <a:extLst>
              <a:ext uri="{FF2B5EF4-FFF2-40B4-BE49-F238E27FC236}">
                <a16:creationId xmlns:a16="http://schemas.microsoft.com/office/drawing/2014/main" id="{D77F5095-380C-EBA9-103C-F66ADB87BD7A}"/>
              </a:ext>
            </a:extLst>
          </p:cNvPr>
          <p:cNvSpPr txBox="1"/>
          <p:nvPr/>
        </p:nvSpPr>
        <p:spPr>
          <a:xfrm>
            <a:off x="6897757" y="2974638"/>
            <a:ext cx="1967948" cy="861774"/>
          </a:xfrm>
          <a:prstGeom prst="rect">
            <a:avLst/>
          </a:prstGeom>
          <a:noFill/>
        </p:spPr>
        <p:txBody>
          <a:bodyPr wrap="square" rtlCol="0">
            <a:spAutoFit/>
          </a:bodyPr>
          <a:lstStyle/>
          <a:p>
            <a:r>
              <a:rPr lang="en-GB" sz="1000" dirty="0"/>
              <a:t>With Auto Visual Email enabled, the integration will send a visual </a:t>
            </a:r>
            <a:r>
              <a:rPr lang="en-GB" sz="1000" dirty="0" err="1"/>
              <a:t>enrollment</a:t>
            </a:r>
            <a:r>
              <a:rPr lang="en-GB" sz="1000" dirty="0"/>
              <a:t> email to any new user added from Unity.</a:t>
            </a:r>
          </a:p>
        </p:txBody>
      </p:sp>
      <p:sp>
        <p:nvSpPr>
          <p:cNvPr id="15" name="TextBox 14">
            <a:extLst>
              <a:ext uri="{FF2B5EF4-FFF2-40B4-BE49-F238E27FC236}">
                <a16:creationId xmlns:a16="http://schemas.microsoft.com/office/drawing/2014/main" id="{C7AED852-8C8B-0737-3A78-CC52F698E160}"/>
              </a:ext>
            </a:extLst>
          </p:cNvPr>
          <p:cNvSpPr txBox="1"/>
          <p:nvPr/>
        </p:nvSpPr>
        <p:spPr>
          <a:xfrm>
            <a:off x="6897757" y="3836412"/>
            <a:ext cx="1967948" cy="1169551"/>
          </a:xfrm>
          <a:prstGeom prst="rect">
            <a:avLst/>
          </a:prstGeom>
          <a:noFill/>
        </p:spPr>
        <p:txBody>
          <a:bodyPr wrap="square" rtlCol="0">
            <a:spAutoFit/>
          </a:bodyPr>
          <a:lstStyle/>
          <a:p>
            <a:r>
              <a:rPr lang="en-GB" sz="1000" dirty="0"/>
              <a:t>Timed sync can be used to periodically sync the system, the setting below is the time in seconds that the integration will wait before doing the next sync (Default every hour)</a:t>
            </a:r>
          </a:p>
        </p:txBody>
      </p:sp>
      <p:sp>
        <p:nvSpPr>
          <p:cNvPr id="16" name="TextBox 15">
            <a:extLst>
              <a:ext uri="{FF2B5EF4-FFF2-40B4-BE49-F238E27FC236}">
                <a16:creationId xmlns:a16="http://schemas.microsoft.com/office/drawing/2014/main" id="{3B463F98-CB94-6BD6-A04F-544C8DEC97BE}"/>
              </a:ext>
            </a:extLst>
          </p:cNvPr>
          <p:cNvSpPr txBox="1"/>
          <p:nvPr/>
        </p:nvSpPr>
        <p:spPr>
          <a:xfrm>
            <a:off x="6897757" y="5005963"/>
            <a:ext cx="1967948" cy="861774"/>
          </a:xfrm>
          <a:prstGeom prst="rect">
            <a:avLst/>
          </a:prstGeom>
          <a:noFill/>
        </p:spPr>
        <p:txBody>
          <a:bodyPr wrap="square" rtlCol="0">
            <a:spAutoFit/>
          </a:bodyPr>
          <a:lstStyle/>
          <a:p>
            <a:r>
              <a:rPr lang="en-GB" sz="1000" dirty="0"/>
              <a:t>Log level can be set as either INFO or DEBUG, this can be helpful when looking into the logs kept within the program files folder.</a:t>
            </a:r>
          </a:p>
        </p:txBody>
      </p:sp>
    </p:spTree>
    <p:extLst>
      <p:ext uri="{BB962C8B-B14F-4D97-AF65-F5344CB8AC3E}">
        <p14:creationId xmlns:p14="http://schemas.microsoft.com/office/powerpoint/2010/main" val="135470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44474-A097-2B2B-ABD7-4AD1EEE86A52}"/>
            </a:ext>
          </a:extLst>
        </p:cNvPr>
        <p:cNvGrpSpPr/>
        <p:nvPr/>
      </p:nvGrpSpPr>
      <p:grpSpPr>
        <a:xfrm>
          <a:off x="0" y="0"/>
          <a:ext cx="0" cy="0"/>
          <a:chOff x="0" y="0"/>
          <a:chExt cx="0" cy="0"/>
        </a:xfrm>
      </p:grpSpPr>
      <p:sp>
        <p:nvSpPr>
          <p:cNvPr id="2" name="TextBox 9">
            <a:extLst>
              <a:ext uri="{FF2B5EF4-FFF2-40B4-BE49-F238E27FC236}">
                <a16:creationId xmlns:a16="http://schemas.microsoft.com/office/drawing/2014/main" id="{F83BF61A-003A-854B-CDE9-044E9C344BF1}"/>
              </a:ext>
            </a:extLst>
          </p:cNvPr>
          <p:cNvSpPr txBox="1">
            <a:spLocks noChangeArrowheads="1"/>
          </p:cNvSpPr>
          <p:nvPr/>
        </p:nvSpPr>
        <p:spPr bwMode="auto">
          <a:xfrm>
            <a:off x="228275" y="364853"/>
            <a:ext cx="6818284" cy="400110"/>
          </a:xfrm>
          <a:prstGeom prst="rect">
            <a:avLst/>
          </a:prstGeom>
          <a:noFill/>
          <a:ln w="9525">
            <a:noFill/>
            <a:miter lim="800000"/>
            <a:headEnd/>
            <a:tailEnd/>
          </a:ln>
          <a:effectLst/>
        </p:spPr>
        <p:txBody>
          <a:bodyPr wrap="square">
            <a:spAutoFit/>
          </a:bodyPr>
          <a:lstStyle/>
          <a:p>
            <a:pPr>
              <a:defRPr/>
            </a:pPr>
            <a:r>
              <a:rPr lang="en-US" altLang="ko-KR" sz="2000" b="1" dirty="0">
                <a:latin typeface="Montserrat SemiBold" panose="00000700000000000000" pitchFamily="2" charset="0"/>
                <a:cs typeface="Arial Unicode MS" pitchFamily="50" charset="-127"/>
              </a:rPr>
              <a:t>Installation &amp; Setup</a:t>
            </a:r>
          </a:p>
        </p:txBody>
      </p:sp>
      <p:sp>
        <p:nvSpPr>
          <p:cNvPr id="5" name="직사각형 4">
            <a:extLst>
              <a:ext uri="{FF2B5EF4-FFF2-40B4-BE49-F238E27FC236}">
                <a16:creationId xmlns:a16="http://schemas.microsoft.com/office/drawing/2014/main" id="{A14ECD1A-21B4-8EBB-CBDE-A1F31DE7F305}"/>
              </a:ext>
            </a:extLst>
          </p:cNvPr>
          <p:cNvSpPr/>
          <p:nvPr/>
        </p:nvSpPr>
        <p:spPr>
          <a:xfrm>
            <a:off x="4570059" y="812638"/>
            <a:ext cx="4953000" cy="215444"/>
          </a:xfrm>
          <a:prstGeom prst="rect">
            <a:avLst/>
          </a:prstGeom>
        </p:spPr>
        <p:txBody>
          <a:bodyPr>
            <a:spAutoFit/>
          </a:bodyPr>
          <a:lstStyle/>
          <a:p>
            <a:pPr algn="r" latinLnBrk="1">
              <a:defRPr/>
            </a:pPr>
            <a:r>
              <a:rPr lang="en-US" altLang="ko-KR" sz="800" dirty="0">
                <a:solidFill>
                  <a:srgbClr val="581D53"/>
                </a:solidFill>
                <a:latin typeface="+mn-ea"/>
              </a:rPr>
              <a:t>1. Installation &amp; Setup </a:t>
            </a:r>
            <a:r>
              <a:rPr lang="en-US" altLang="ko-KR" sz="800" dirty="0">
                <a:solidFill>
                  <a:srgbClr val="78787A"/>
                </a:solidFill>
                <a:latin typeface="+mn-ea"/>
              </a:rPr>
              <a:t>l  2. General Usage  l  3. Future/Feature Requests</a:t>
            </a:r>
            <a:endParaRPr lang="ko-KR" altLang="en-US" sz="800" dirty="0">
              <a:solidFill>
                <a:srgbClr val="78787A"/>
              </a:solidFill>
              <a:latin typeface="+mn-ea"/>
            </a:endParaRPr>
          </a:p>
        </p:txBody>
      </p:sp>
      <p:sp>
        <p:nvSpPr>
          <p:cNvPr id="3" name="TextBox 2">
            <a:extLst>
              <a:ext uri="{FF2B5EF4-FFF2-40B4-BE49-F238E27FC236}">
                <a16:creationId xmlns:a16="http://schemas.microsoft.com/office/drawing/2014/main" id="{937DF875-22F7-E62E-5575-39A7B02D79AF}"/>
              </a:ext>
            </a:extLst>
          </p:cNvPr>
          <p:cNvSpPr txBox="1"/>
          <p:nvPr/>
        </p:nvSpPr>
        <p:spPr>
          <a:xfrm>
            <a:off x="410817" y="1083422"/>
            <a:ext cx="9112242" cy="830997"/>
          </a:xfrm>
          <a:prstGeom prst="rect">
            <a:avLst/>
          </a:prstGeom>
          <a:noFill/>
        </p:spPr>
        <p:txBody>
          <a:bodyPr wrap="square" rtlCol="0">
            <a:spAutoFit/>
          </a:bodyPr>
          <a:lstStyle/>
          <a:p>
            <a:r>
              <a:rPr lang="en-GB" sz="1600" dirty="0"/>
              <a:t>For device connection to the access control board, both OSDP and Wiegand are supported, if using OSDP, the Baud rate will need to be matched on both devices (ACU and Suprema). While testing, I have focused on OSDP as that will be the most desirable.</a:t>
            </a:r>
          </a:p>
        </p:txBody>
      </p:sp>
      <p:pic>
        <p:nvPicPr>
          <p:cNvPr id="10" name="Picture 9">
            <a:extLst>
              <a:ext uri="{FF2B5EF4-FFF2-40B4-BE49-F238E27FC236}">
                <a16:creationId xmlns:a16="http://schemas.microsoft.com/office/drawing/2014/main" id="{FD5C4226-B904-633B-6B7B-6D691B519F06}"/>
              </a:ext>
            </a:extLst>
          </p:cNvPr>
          <p:cNvPicPr>
            <a:picLocks noChangeAspect="1"/>
          </p:cNvPicPr>
          <p:nvPr/>
        </p:nvPicPr>
        <p:blipFill>
          <a:blip r:embed="rId2"/>
          <a:stretch>
            <a:fillRect/>
          </a:stretch>
        </p:blipFill>
        <p:spPr>
          <a:xfrm>
            <a:off x="460856" y="1923490"/>
            <a:ext cx="8984288" cy="756182"/>
          </a:xfrm>
          <a:prstGeom prst="rect">
            <a:avLst/>
          </a:prstGeom>
        </p:spPr>
      </p:pic>
      <p:sp>
        <p:nvSpPr>
          <p:cNvPr id="17" name="TextBox 16">
            <a:extLst>
              <a:ext uri="{FF2B5EF4-FFF2-40B4-BE49-F238E27FC236}">
                <a16:creationId xmlns:a16="http://schemas.microsoft.com/office/drawing/2014/main" id="{88F998B5-4A77-ABE3-B95A-24689E3E84DD}"/>
              </a:ext>
            </a:extLst>
          </p:cNvPr>
          <p:cNvSpPr txBox="1"/>
          <p:nvPr/>
        </p:nvSpPr>
        <p:spPr>
          <a:xfrm>
            <a:off x="1462423" y="2742727"/>
            <a:ext cx="6268279" cy="338554"/>
          </a:xfrm>
          <a:prstGeom prst="rect">
            <a:avLst/>
          </a:prstGeom>
          <a:noFill/>
        </p:spPr>
        <p:txBody>
          <a:bodyPr wrap="square" rtlCol="0">
            <a:spAutoFit/>
          </a:bodyPr>
          <a:lstStyle/>
          <a:p>
            <a:r>
              <a:rPr lang="en-GB" sz="1600" dirty="0"/>
              <a:t>Above I have just used the default 9600 from the mercury board.</a:t>
            </a:r>
          </a:p>
        </p:txBody>
      </p:sp>
      <p:pic>
        <p:nvPicPr>
          <p:cNvPr id="20" name="Picture 19" descr="A cell phone and a circuit board&#10;&#10;AI-generated content may be incorrect.">
            <a:extLst>
              <a:ext uri="{FF2B5EF4-FFF2-40B4-BE49-F238E27FC236}">
                <a16:creationId xmlns:a16="http://schemas.microsoft.com/office/drawing/2014/main" id="{041E31E4-3B67-99F3-AF84-84805798C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15712" y="2858191"/>
            <a:ext cx="2726945" cy="3636656"/>
          </a:xfrm>
          <a:prstGeom prst="rect">
            <a:avLst/>
          </a:prstGeom>
        </p:spPr>
      </p:pic>
      <p:sp>
        <p:nvSpPr>
          <p:cNvPr id="21" name="TextBox 20">
            <a:extLst>
              <a:ext uri="{FF2B5EF4-FFF2-40B4-BE49-F238E27FC236}">
                <a16:creationId xmlns:a16="http://schemas.microsoft.com/office/drawing/2014/main" id="{FCFA44A7-83AF-712C-541A-CCD36FD51B4A}"/>
              </a:ext>
            </a:extLst>
          </p:cNvPr>
          <p:cNvSpPr txBox="1"/>
          <p:nvPr/>
        </p:nvSpPr>
        <p:spPr>
          <a:xfrm>
            <a:off x="4570058" y="3643357"/>
            <a:ext cx="4556157" cy="1077218"/>
          </a:xfrm>
          <a:prstGeom prst="rect">
            <a:avLst/>
          </a:prstGeom>
          <a:noFill/>
        </p:spPr>
        <p:txBody>
          <a:bodyPr wrap="square" rtlCol="0">
            <a:spAutoFit/>
          </a:bodyPr>
          <a:lstStyle/>
          <a:p>
            <a:r>
              <a:rPr lang="en-GB" sz="1600" dirty="0"/>
              <a:t>The wiring to Mercury board is just standard TX+ RX- and GND. When successfully connected, you will see the RS icon on the top right of the device (If has LCD).</a:t>
            </a:r>
          </a:p>
        </p:txBody>
      </p:sp>
      <p:sp>
        <p:nvSpPr>
          <p:cNvPr id="23" name="TextBox 22">
            <a:extLst>
              <a:ext uri="{FF2B5EF4-FFF2-40B4-BE49-F238E27FC236}">
                <a16:creationId xmlns:a16="http://schemas.microsoft.com/office/drawing/2014/main" id="{49CD035D-0923-6753-E178-263289192185}"/>
              </a:ext>
            </a:extLst>
          </p:cNvPr>
          <p:cNvSpPr txBox="1"/>
          <p:nvPr/>
        </p:nvSpPr>
        <p:spPr>
          <a:xfrm>
            <a:off x="4570057" y="4928309"/>
            <a:ext cx="4556157" cy="584775"/>
          </a:xfrm>
          <a:prstGeom prst="rect">
            <a:avLst/>
          </a:prstGeom>
          <a:noFill/>
        </p:spPr>
        <p:txBody>
          <a:bodyPr wrap="square" rtlCol="0">
            <a:spAutoFit/>
          </a:bodyPr>
          <a:lstStyle/>
          <a:p>
            <a:r>
              <a:rPr lang="en-GB" sz="1600" dirty="0"/>
              <a:t>Both devices here are being powered by POE, so wiring is very easy!</a:t>
            </a:r>
          </a:p>
        </p:txBody>
      </p:sp>
    </p:spTree>
    <p:extLst>
      <p:ext uri="{BB962C8B-B14F-4D97-AF65-F5344CB8AC3E}">
        <p14:creationId xmlns:p14="http://schemas.microsoft.com/office/powerpoint/2010/main" val="1423614096"/>
      </p:ext>
    </p:extLst>
  </p:cSld>
  <p:clrMapOvr>
    <a:masterClrMapping/>
  </p:clrMapOvr>
</p:sld>
</file>

<file path=ppt/theme/theme1.xml><?xml version="1.0" encoding="utf-8"?>
<a:theme xmlns:a="http://schemas.openxmlformats.org/drawingml/2006/main" name="Cover">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claim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ank yo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문서" ma:contentTypeID="0x0101006BC2A446F0C0994F8514551226DBF158" ma:contentTypeVersion="18" ma:contentTypeDescription="새 문서를 만듭니다." ma:contentTypeScope="" ma:versionID="cc35546b2a8027a973110a6a8366e828">
  <xsd:schema xmlns:xsd="http://www.w3.org/2001/XMLSchema" xmlns:xs="http://www.w3.org/2001/XMLSchema" xmlns:p="http://schemas.microsoft.com/office/2006/metadata/properties" xmlns:ns2="784a0b09-49f8-42fe-b9d8-644d862f5cac" xmlns:ns3="c63e077c-09ae-4a2f-a6e1-bd3dc8e15e6e" targetNamespace="http://schemas.microsoft.com/office/2006/metadata/properties" ma:root="true" ma:fieldsID="6f12c38445383dd3fcb0ba9e70303386" ns2:_="" ns3:_="">
    <xsd:import namespace="784a0b09-49f8-42fe-b9d8-644d862f5cac"/>
    <xsd:import namespace="c63e077c-09ae-4a2f-a6e1-bd3dc8e15e6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4a0b09-49f8-42fe-b9d8-644d862f5cac" elementFormDefault="qualified">
    <xsd:import namespace="http://schemas.microsoft.com/office/2006/documentManagement/types"/>
    <xsd:import namespace="http://schemas.microsoft.com/office/infopath/2007/PartnerControls"/>
    <xsd:element name="SharedWithUsers" ma:index="8"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세부 정보 공유" ma:internalName="SharedWithDetails" ma:readOnly="true">
      <xsd:simpleType>
        <xsd:restriction base="dms:Note">
          <xsd:maxLength value="255"/>
        </xsd:restriction>
      </xsd:simpleType>
    </xsd:element>
    <xsd:element name="TaxCatchAll" ma:index="23" nillable="true" ma:displayName="Taxonomy Catch All Column" ma:hidden="true" ma:list="{214265c6-6922-4c5b-9c91-ffa230806a3c}" ma:internalName="TaxCatchAll" ma:showField="CatchAllData" ma:web="784a0b09-49f8-42fe-b9d8-644d862f5c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3e077c-09ae-4a2f-a6e1-bd3dc8e15e6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이미지 태그" ma:readOnly="false" ma:fieldId="{5cf76f15-5ced-4ddc-b409-7134ff3c332f}" ma:taxonomyMulti="true" ma:sspId="61f6bba7-2e84-4e3e-924b-9dcef24c35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3e077c-09ae-4a2f-a6e1-bd3dc8e15e6e">
      <Terms xmlns="http://schemas.microsoft.com/office/infopath/2007/PartnerControls"/>
    </lcf76f155ced4ddcb4097134ff3c332f>
    <TaxCatchAll xmlns="784a0b09-49f8-42fe-b9d8-644d862f5ca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09B319-CAF8-48FE-A833-802B6ABDC6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4a0b09-49f8-42fe-b9d8-644d862f5cac"/>
    <ds:schemaRef ds:uri="c63e077c-09ae-4a2f-a6e1-bd3dc8e15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88C4A4-4ED1-42A7-8C9B-798370DDBF71}">
  <ds:schemaRefs>
    <ds:schemaRef ds:uri="http://schemas.microsoft.com/office/2006/metadata/properties"/>
    <ds:schemaRef ds:uri="http://schemas.microsoft.com/office/infopath/2007/PartnerControls"/>
    <ds:schemaRef ds:uri="c63e077c-09ae-4a2f-a6e1-bd3dc8e15e6e"/>
    <ds:schemaRef ds:uri="784a0b09-49f8-42fe-b9d8-644d862f5cac"/>
  </ds:schemaRefs>
</ds:datastoreItem>
</file>

<file path=customXml/itemProps3.xml><?xml version="1.0" encoding="utf-8"?>
<ds:datastoreItem xmlns:ds="http://schemas.openxmlformats.org/officeDocument/2006/customXml" ds:itemID="{49D5EEF5-E941-4DFF-891F-978883FC43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1148</TotalTime>
  <Words>1359</Words>
  <Application>Microsoft Office PowerPoint</Application>
  <PresentationFormat>A4 Paper (210x297 mm)</PresentationFormat>
  <Paragraphs>68</Paragraphs>
  <Slides>13</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Arial Unicode MS</vt:lpstr>
      <vt:lpstr>맑은 고딕</vt:lpstr>
      <vt:lpstr>Arial</vt:lpstr>
      <vt:lpstr>Calibri</vt:lpstr>
      <vt:lpstr>Montserrat</vt:lpstr>
      <vt:lpstr>Montserrat SemiBold</vt:lpstr>
      <vt:lpstr>Noto Sans KR Light</vt:lpstr>
      <vt:lpstr>Noto Sans KR Medium</vt:lpstr>
      <vt:lpstr>Cover</vt:lpstr>
      <vt:lpstr>Contents</vt:lpstr>
      <vt:lpstr>Disclaimer</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George Cartlidge (Suprema)</cp:lastModifiedBy>
  <cp:revision>120</cp:revision>
  <dcterms:created xsi:type="dcterms:W3CDTF">2017-10-19T07:17:34Z</dcterms:created>
  <dcterms:modified xsi:type="dcterms:W3CDTF">2026-01-14T14:28:05Z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0x0101006BC2A446F0C0994F8514551226DBF158</vt:lpwstr>
  </property>
</Properties>
</file>